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3"/>
  </p:notesMasterIdLst>
  <p:sldIdLst>
    <p:sldId id="256" r:id="rId2"/>
    <p:sldId id="267" r:id="rId3"/>
    <p:sldId id="266" r:id="rId4"/>
    <p:sldId id="270" r:id="rId5"/>
    <p:sldId id="260" r:id="rId6"/>
    <p:sldId id="257" r:id="rId7"/>
    <p:sldId id="274" r:id="rId8"/>
    <p:sldId id="276" r:id="rId9"/>
    <p:sldId id="272" r:id="rId10"/>
    <p:sldId id="273" r:id="rId11"/>
    <p:sldId id="277" r:id="rId12"/>
    <p:sldId id="283" r:id="rId13"/>
    <p:sldId id="258" r:id="rId14"/>
    <p:sldId id="259" r:id="rId15"/>
    <p:sldId id="284" r:id="rId16"/>
    <p:sldId id="278" r:id="rId17"/>
    <p:sldId id="285" r:id="rId18"/>
    <p:sldId id="263" r:id="rId19"/>
    <p:sldId id="264" r:id="rId20"/>
    <p:sldId id="286" r:id="rId21"/>
    <p:sldId id="287" r:id="rId22"/>
    <p:sldId id="288" r:id="rId23"/>
    <p:sldId id="268" r:id="rId24"/>
    <p:sldId id="269" r:id="rId25"/>
    <p:sldId id="262" r:id="rId26"/>
    <p:sldId id="261" r:id="rId27"/>
    <p:sldId id="265" r:id="rId28"/>
    <p:sldId id="271" r:id="rId29"/>
    <p:sldId id="280" r:id="rId30"/>
    <p:sldId id="281" r:id="rId31"/>
    <p:sldId id="28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7C0CB4-E9D6-4DCB-86DC-CB4B80894E44}" type="datetimeFigureOut">
              <a:rPr lang="en-GB" smtClean="0"/>
              <a:t>07/11/2022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661B73-09CB-4153-9471-00B1E65ED588}" type="slidenum">
              <a:rPr lang="en-GB" smtClean="0"/>
              <a:t>‹#›</a:t>
            </a:fld>
            <a:endParaRPr lang="en-GB"/>
          </a:p>
        </p:txBody>
      </p:sp>
    </p:spTree>
    <p:extLst>
      <p:ext uri="{BB962C8B-B14F-4D97-AF65-F5344CB8AC3E}">
        <p14:creationId xmlns:p14="http://schemas.microsoft.com/office/powerpoint/2010/main" val="64483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638AB67E-25E2-416D-B7FE-2E223281A4F5}" type="datetimeFigureOut">
              <a:rPr lang="en-GB" smtClean="0"/>
              <a:t>07/11/2022</a:t>
            </a:fld>
            <a:endParaRPr lang="en-GB"/>
          </a:p>
        </p:txBody>
      </p:sp>
      <p:sp>
        <p:nvSpPr>
          <p:cNvPr id="5" name="Footer Placeholder 4"/>
          <p:cNvSpPr>
            <a:spLocks noGrp="1"/>
          </p:cNvSpPr>
          <p:nvPr>
            <p:ph type="ftr" sz="quarter" idx="11"/>
          </p:nvPr>
        </p:nvSpPr>
        <p:spPr>
          <a:xfrm>
            <a:off x="1174044" y="5357592"/>
            <a:ext cx="5034845" cy="365125"/>
          </a:xfrm>
        </p:spPr>
        <p:txBody>
          <a:bodyPr/>
          <a:lstStyle/>
          <a:p>
            <a:endParaRPr lang="en-GB"/>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F426AA8E-D59E-4380-894E-D54CA1C19552}"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8AB67E-25E2-416D-B7FE-2E223281A4F5}"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26AA8E-D59E-4380-894E-D54CA1C19552}"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8AB67E-25E2-416D-B7FE-2E223281A4F5}"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26AA8E-D59E-4380-894E-D54CA1C19552}"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8AB67E-25E2-416D-B7FE-2E223281A4F5}"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26AA8E-D59E-4380-894E-D54CA1C19552}"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8AB67E-25E2-416D-B7FE-2E223281A4F5}" type="datetimeFigureOut">
              <a:rPr lang="en-GB" smtClean="0"/>
              <a:t>07/11/2022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26AA8E-D59E-4380-894E-D54CA1C19552}"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638AB67E-25E2-416D-B7FE-2E223281A4F5}" type="datetimeFigureOut">
              <a:rPr lang="en-GB" smtClean="0"/>
              <a:t>07/11/2022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26AA8E-D59E-4380-894E-D54CA1C19552}" type="slidenum">
              <a:rPr lang="en-GB" smtClean="0"/>
              <a:t>‹#›</a:t>
            </a:fld>
            <a:endParaRPr lang="en-GB"/>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38AB67E-25E2-416D-B7FE-2E223281A4F5}" type="datetimeFigureOut">
              <a:rPr lang="en-GB" smtClean="0"/>
              <a:t>07/11/2022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26AA8E-D59E-4380-894E-D54CA1C19552}" type="slidenum">
              <a:rPr lang="en-GB" smtClean="0"/>
              <a:t>‹#›</a:t>
            </a:fld>
            <a:endParaRPr lang="en-GB"/>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8AB67E-25E2-416D-B7FE-2E223281A4F5}" type="datetimeFigureOut">
              <a:rPr lang="en-GB" smtClean="0"/>
              <a:t>07/11/2022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26AA8E-D59E-4380-894E-D54CA1C19552}"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8AB67E-25E2-416D-B7FE-2E223281A4F5}" type="datetimeFigureOut">
              <a:rPr lang="en-GB" smtClean="0"/>
              <a:t>07/11/2022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26AA8E-D59E-4380-894E-D54CA1C19552}"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638AB67E-25E2-416D-B7FE-2E223281A4F5}" type="datetimeFigureOut">
              <a:rPr lang="en-GB" smtClean="0"/>
              <a:t>07/11/2022</a:t>
            </a:fld>
            <a:endParaRPr lang="en-GB"/>
          </a:p>
        </p:txBody>
      </p:sp>
      <p:sp>
        <p:nvSpPr>
          <p:cNvPr id="6" name="Footer Placeholder 5"/>
          <p:cNvSpPr>
            <a:spLocks noGrp="1"/>
          </p:cNvSpPr>
          <p:nvPr>
            <p:ph type="ftr" sz="quarter" idx="11"/>
          </p:nvPr>
        </p:nvSpPr>
        <p:spPr>
          <a:xfrm rot="-60000">
            <a:off x="914554" y="5829261"/>
            <a:ext cx="3522607" cy="365125"/>
          </a:xfrm>
        </p:spPr>
        <p:txBody>
          <a:bodyPr/>
          <a:lstStyle/>
          <a:p>
            <a:endParaRPr lang="en-GB"/>
          </a:p>
        </p:txBody>
      </p:sp>
      <p:sp>
        <p:nvSpPr>
          <p:cNvPr id="7" name="Slide Number Placeholder 6"/>
          <p:cNvSpPr>
            <a:spLocks noGrp="1"/>
          </p:cNvSpPr>
          <p:nvPr>
            <p:ph type="sldNum" sz="quarter" idx="12"/>
          </p:nvPr>
        </p:nvSpPr>
        <p:spPr>
          <a:xfrm rot="60000">
            <a:off x="7557313" y="5896961"/>
            <a:ext cx="554023" cy="365125"/>
          </a:xfrm>
        </p:spPr>
        <p:txBody>
          <a:bodyPr/>
          <a:lstStyle/>
          <a:p>
            <a:fld id="{F426AA8E-D59E-4380-894E-D54CA1C19552}"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638AB67E-25E2-416D-B7FE-2E223281A4F5}" type="datetimeFigureOut">
              <a:rPr lang="en-GB" smtClean="0"/>
              <a:t>07/11/2022</a:t>
            </a:fld>
            <a:endParaRPr lang="en-GB"/>
          </a:p>
        </p:txBody>
      </p:sp>
      <p:sp>
        <p:nvSpPr>
          <p:cNvPr id="6" name="Footer Placeholder 5"/>
          <p:cNvSpPr>
            <a:spLocks noGrp="1"/>
          </p:cNvSpPr>
          <p:nvPr>
            <p:ph type="ftr" sz="quarter" idx="11"/>
          </p:nvPr>
        </p:nvSpPr>
        <p:spPr>
          <a:xfrm rot="-60000">
            <a:off x="914569" y="5831037"/>
            <a:ext cx="3319043" cy="365125"/>
          </a:xfrm>
        </p:spPr>
        <p:txBody>
          <a:bodyPr/>
          <a:lstStyle/>
          <a:p>
            <a:endParaRPr lang="en-GB"/>
          </a:p>
        </p:txBody>
      </p:sp>
      <p:sp>
        <p:nvSpPr>
          <p:cNvPr id="7" name="Slide Number Placeholder 6"/>
          <p:cNvSpPr>
            <a:spLocks noGrp="1"/>
          </p:cNvSpPr>
          <p:nvPr>
            <p:ph type="sldNum" sz="quarter" idx="12"/>
          </p:nvPr>
        </p:nvSpPr>
        <p:spPr>
          <a:xfrm rot="60000">
            <a:off x="7562089" y="5900026"/>
            <a:ext cx="554023" cy="365125"/>
          </a:xfrm>
        </p:spPr>
        <p:txBody>
          <a:bodyPr/>
          <a:lstStyle/>
          <a:p>
            <a:fld id="{F426AA8E-D59E-4380-894E-D54CA1C19552}"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638AB67E-25E2-416D-B7FE-2E223281A4F5}" type="datetimeFigureOut">
              <a:rPr lang="en-GB" smtClean="0"/>
              <a:t>07/11/2022</a:t>
            </a:fld>
            <a:endParaRPr lang="en-GB"/>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GB"/>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F426AA8E-D59E-4380-894E-D54CA1C19552}"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com/url?sa=i&amp;rct=j&amp;q=feedback&amp;source=images&amp;cd=&amp;cad=rja&amp;docid=NKxWLnvDWd1BnM&amp;tbnid=0NwgmX9JJO6q4M:&amp;ved=0CAUQjRw&amp;url=http://www.snapsurveys.com/blog/customer-feedback-survey-business/&amp;ei=FSFLUfKuCNGo0wXl4IEw&amp;bvm=bv.44158598,d.d2k&amp;psig=AFQjCNHJiDw9J4i1wgMfhxFpKkgY_ISM5g&amp;ust=1363964133153089"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partytimeleisure.co.uk/climbing-wall-01.jpg"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908720"/>
            <a:ext cx="5723468" cy="720080"/>
          </a:xfrm>
        </p:spPr>
        <p:txBody>
          <a:bodyPr>
            <a:normAutofit/>
          </a:bodyPr>
          <a:lstStyle/>
          <a:p>
            <a:r>
              <a:rPr lang="en-GB" sz="3200" dirty="0" smtClean="0"/>
              <a:t>Towards Successful Learning</a:t>
            </a:r>
            <a:endParaRPr lang="en-GB" sz="3200" dirty="0"/>
          </a:p>
        </p:txBody>
      </p:sp>
      <p:sp>
        <p:nvSpPr>
          <p:cNvPr id="3" name="Subtitle 2"/>
          <p:cNvSpPr>
            <a:spLocks noGrp="1"/>
          </p:cNvSpPr>
          <p:nvPr>
            <p:ph type="subTitle" idx="1"/>
          </p:nvPr>
        </p:nvSpPr>
        <p:spPr>
          <a:xfrm>
            <a:off x="827584" y="1628800"/>
            <a:ext cx="7406640" cy="4272880"/>
          </a:xfrm>
        </p:spPr>
        <p:txBody>
          <a:bodyPr>
            <a:normAutofit/>
          </a:bodyPr>
          <a:lstStyle/>
          <a:p>
            <a:r>
              <a:rPr lang="en-GB" dirty="0" smtClean="0"/>
              <a:t>Parent Information Session</a:t>
            </a:r>
          </a:p>
          <a:p>
            <a:endParaRPr lang="en-GB" dirty="0"/>
          </a:p>
          <a:p>
            <a:r>
              <a:rPr lang="en-GB" dirty="0"/>
              <a:t>W</a:t>
            </a:r>
            <a:r>
              <a:rPr lang="en-GB" dirty="0" smtClean="0"/>
              <a:t>e have embedded </a:t>
            </a:r>
            <a:r>
              <a:rPr lang="pl-PL" dirty="0" smtClean="0"/>
              <a:t>a </a:t>
            </a:r>
            <a:r>
              <a:rPr lang="pl-PL" dirty="0"/>
              <a:t>programme called ‘Towards Successful Learning’ across the whole school. This programme is based upon a tried-and-tested model by Diana Pardoe* which focuses on supporting, and furthering the development of, successful learning and teaching in schools. </a:t>
            </a:r>
            <a:endParaRPr lang="en-GB" dirty="0" smtClean="0"/>
          </a:p>
          <a:p>
            <a:endParaRPr lang="en-GB" dirty="0"/>
          </a:p>
        </p:txBody>
      </p:sp>
    </p:spTree>
    <p:extLst>
      <p:ext uri="{BB962C8B-B14F-4D97-AF65-F5344CB8AC3E}">
        <p14:creationId xmlns:p14="http://schemas.microsoft.com/office/powerpoint/2010/main" val="810970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outlook.office.com/owa/service.svc/s/GetFileAttachment?id=AAMkAGRhNzc2MzhmLTFmNWYtNGQ3Ni05NWJlLWIyMmY5OWUxNjIwMQBGAAAAAAD%2BnrzoWAv5SIz%2FC%2FLG7FdtBwAU2BRTIyW9S4jFgh9VbUrRAAAAAAEMAAAU2BRTIyW9S4jFgh9VbUrRAAIffXjVAAABEgAQALSP7YOrLw5GvRFDaEuIdec%3D&amp;X-OWA-CANARY=GbBR9TiXHE6rBjsmEc3FMZA5WQq4ANQYESGRG84_qKJ1a6zCOr8fpRbT6AN_IxKX4pHQ93GKP9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43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97" t="54932" r="3297" b="4107"/>
          <a:stretch/>
        </p:blipFill>
        <p:spPr bwMode="auto">
          <a:xfrm>
            <a:off x="-68547" y="332656"/>
            <a:ext cx="8997087" cy="590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4453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2"/>
          <p:cNvSpPr txBox="1">
            <a:spLocks noChangeArrowheads="1"/>
          </p:cNvSpPr>
          <p:nvPr/>
        </p:nvSpPr>
        <p:spPr bwMode="auto">
          <a:xfrm>
            <a:off x="1042988" y="2133600"/>
            <a:ext cx="698500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5400" b="1">
                <a:solidFill>
                  <a:srgbClr val="5D2884"/>
                </a:solidFill>
                <a:latin typeface="Arial" pitchFamily="34" charset="0"/>
              </a:rPr>
              <a:t>What does a </a:t>
            </a:r>
          </a:p>
          <a:p>
            <a:pPr algn="ctr" eaLnBrk="1" hangingPunct="1">
              <a:spcBef>
                <a:spcPct val="0"/>
              </a:spcBef>
              <a:buFontTx/>
              <a:buNone/>
            </a:pPr>
            <a:r>
              <a:rPr lang="en-GB" altLang="en-US" sz="5400" b="1">
                <a:solidFill>
                  <a:srgbClr val="5D2884"/>
                </a:solidFill>
                <a:latin typeface="Arial" pitchFamily="34" charset="0"/>
              </a:rPr>
              <a:t>‘purple learner’ do?</a:t>
            </a:r>
          </a:p>
          <a:p>
            <a:pPr algn="ctr" eaLnBrk="1" hangingPunct="1">
              <a:spcBef>
                <a:spcPct val="0"/>
              </a:spcBef>
              <a:buFontTx/>
              <a:buNone/>
            </a:pPr>
            <a:endParaRPr lang="en-GB" altLang="en-US" sz="5400" b="1">
              <a:solidFill>
                <a:srgbClr val="5D2884"/>
              </a:solidFill>
              <a:latin typeface="Arial" pitchFamily="34" charset="0"/>
            </a:endParaRPr>
          </a:p>
        </p:txBody>
      </p:sp>
    </p:spTree>
    <p:extLst>
      <p:ext uri="{BB962C8B-B14F-4D97-AF65-F5344CB8AC3E}">
        <p14:creationId xmlns:p14="http://schemas.microsoft.com/office/powerpoint/2010/main" val="3109697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373" t="6786" r="4107" b="5543"/>
          <a:stretch/>
        </p:blipFill>
        <p:spPr bwMode="auto">
          <a:xfrm>
            <a:off x="899592" y="736765"/>
            <a:ext cx="2667601" cy="2004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586" y="2348880"/>
            <a:ext cx="1913255" cy="1434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140159" y="2991355"/>
            <a:ext cx="2186465" cy="163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6202" t="8357" r="4622" b="8357"/>
          <a:stretch/>
        </p:blipFill>
        <p:spPr bwMode="auto">
          <a:xfrm>
            <a:off x="5799618" y="4056765"/>
            <a:ext cx="2516798" cy="1903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t="12702" b="17709"/>
          <a:stretch/>
        </p:blipFill>
        <p:spPr bwMode="auto">
          <a:xfrm>
            <a:off x="3710275" y="614058"/>
            <a:ext cx="3048000" cy="1590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4455" y="1575047"/>
            <a:ext cx="2551961"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rotWithShape="1">
          <a:blip r:embed="rId8">
            <a:extLst>
              <a:ext uri="{28A0092B-C50C-407E-A947-70E740481C1C}">
                <a14:useLocalDpi xmlns:a14="http://schemas.microsoft.com/office/drawing/2010/main" val="0"/>
              </a:ext>
            </a:extLst>
          </a:blip>
          <a:srcRect l="7501" r="17190"/>
          <a:stretch/>
        </p:blipFill>
        <p:spPr bwMode="auto">
          <a:xfrm rot="5400000">
            <a:off x="3563077" y="4149107"/>
            <a:ext cx="2011450" cy="2003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9">
            <a:extLst>
              <a:ext uri="{28A0092B-C50C-407E-A947-70E740481C1C}">
                <a14:useLocalDpi xmlns:a14="http://schemas.microsoft.com/office/drawing/2010/main" val="0"/>
              </a:ext>
            </a:extLst>
          </a:blip>
          <a:srcRect l="7756" t="8493" b="34479"/>
          <a:stretch/>
        </p:blipFill>
        <p:spPr bwMode="auto">
          <a:xfrm>
            <a:off x="898686" y="4805188"/>
            <a:ext cx="2811589" cy="1303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18814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ChangeArrowheads="1"/>
          </p:cNvSpPr>
          <p:nvPr/>
        </p:nvSpPr>
        <p:spPr bwMode="auto">
          <a:xfrm>
            <a:off x="5940425" y="1916113"/>
            <a:ext cx="2808288" cy="1584325"/>
          </a:xfrm>
          <a:prstGeom prst="wedgeEllipseCallout">
            <a:avLst>
              <a:gd name="adj1" fmla="val -43750"/>
              <a:gd name="adj2" fmla="val 70000"/>
            </a:avLst>
          </a:prstGeom>
          <a:solidFill>
            <a:srgbClr val="CCFF66"/>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2291" name="AutoShape 3"/>
          <p:cNvSpPr>
            <a:spLocks noChangeArrowheads="1"/>
          </p:cNvSpPr>
          <p:nvPr/>
        </p:nvSpPr>
        <p:spPr bwMode="auto">
          <a:xfrm>
            <a:off x="900113" y="3068638"/>
            <a:ext cx="1871662" cy="1081087"/>
          </a:xfrm>
          <a:prstGeom prst="wedgeEllipseCallout">
            <a:avLst>
              <a:gd name="adj1" fmla="val 72560"/>
              <a:gd name="adj2" fmla="val 35023"/>
            </a:avLst>
          </a:prstGeom>
          <a:solidFill>
            <a:srgbClr val="CCFF66"/>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2292" name="AutoShape 4"/>
          <p:cNvSpPr>
            <a:spLocks noChangeArrowheads="1"/>
          </p:cNvSpPr>
          <p:nvPr/>
        </p:nvSpPr>
        <p:spPr bwMode="auto">
          <a:xfrm>
            <a:off x="900113" y="1484313"/>
            <a:ext cx="2447925" cy="936625"/>
          </a:xfrm>
          <a:prstGeom prst="wedgeEllipseCallout">
            <a:avLst>
              <a:gd name="adj1" fmla="val 65630"/>
              <a:gd name="adj2" fmla="val 150509"/>
            </a:avLst>
          </a:prstGeom>
          <a:solidFill>
            <a:srgbClr val="CCFF66"/>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2293" name="AutoShape 5"/>
          <p:cNvSpPr>
            <a:spLocks noChangeArrowheads="1"/>
          </p:cNvSpPr>
          <p:nvPr/>
        </p:nvSpPr>
        <p:spPr bwMode="auto">
          <a:xfrm>
            <a:off x="6588125" y="4941888"/>
            <a:ext cx="2087563" cy="863600"/>
          </a:xfrm>
          <a:prstGeom prst="wedgeEllipseCallout">
            <a:avLst>
              <a:gd name="adj1" fmla="val -65968"/>
              <a:gd name="adj2" fmla="val -82903"/>
            </a:avLst>
          </a:prstGeom>
          <a:solidFill>
            <a:srgbClr val="CCFF66"/>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2294" name="AutoShape 6"/>
          <p:cNvSpPr>
            <a:spLocks noChangeArrowheads="1"/>
          </p:cNvSpPr>
          <p:nvPr/>
        </p:nvSpPr>
        <p:spPr bwMode="auto">
          <a:xfrm>
            <a:off x="4572000" y="836613"/>
            <a:ext cx="2376488" cy="935037"/>
          </a:xfrm>
          <a:prstGeom prst="wedgeEllipseCallout">
            <a:avLst>
              <a:gd name="adj1" fmla="val -29894"/>
              <a:gd name="adj2" fmla="val 135060"/>
            </a:avLst>
          </a:prstGeom>
          <a:solidFill>
            <a:srgbClr val="CCFF66"/>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2295" name="AutoShape 7"/>
          <p:cNvSpPr>
            <a:spLocks noChangeArrowheads="1"/>
          </p:cNvSpPr>
          <p:nvPr/>
        </p:nvSpPr>
        <p:spPr bwMode="auto">
          <a:xfrm>
            <a:off x="1141413" y="4879975"/>
            <a:ext cx="1944687" cy="936625"/>
          </a:xfrm>
          <a:prstGeom prst="wedgeEllipseCallout">
            <a:avLst>
              <a:gd name="adj1" fmla="val 72042"/>
              <a:gd name="adj2" fmla="val -106778"/>
            </a:avLst>
          </a:prstGeom>
          <a:solidFill>
            <a:srgbClr val="CCFF66"/>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2296" name="Text Box 8"/>
          <p:cNvSpPr txBox="1">
            <a:spLocks noChangeArrowheads="1"/>
          </p:cNvSpPr>
          <p:nvPr/>
        </p:nvSpPr>
        <p:spPr bwMode="auto">
          <a:xfrm>
            <a:off x="6372225" y="2492375"/>
            <a:ext cx="20875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Talking about our learning</a:t>
            </a:r>
            <a:endParaRPr lang="en-US" altLang="en-US" sz="1800" b="1">
              <a:latin typeface="Arial" pitchFamily="34" charset="0"/>
            </a:endParaRPr>
          </a:p>
        </p:txBody>
      </p:sp>
      <p:sp>
        <p:nvSpPr>
          <p:cNvPr id="12297" name="Text Box 9"/>
          <p:cNvSpPr txBox="1">
            <a:spLocks noChangeArrowheads="1"/>
          </p:cNvSpPr>
          <p:nvPr/>
        </p:nvSpPr>
        <p:spPr bwMode="auto">
          <a:xfrm>
            <a:off x="6804025" y="5157788"/>
            <a:ext cx="16557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Explaining</a:t>
            </a:r>
            <a:endParaRPr lang="en-US" altLang="en-US" sz="1800" b="1">
              <a:latin typeface="Arial" pitchFamily="34" charset="0"/>
            </a:endParaRPr>
          </a:p>
        </p:txBody>
      </p:sp>
      <p:sp>
        <p:nvSpPr>
          <p:cNvPr id="12298" name="Text Box 10"/>
          <p:cNvSpPr txBox="1">
            <a:spLocks noChangeArrowheads="1"/>
          </p:cNvSpPr>
          <p:nvPr/>
        </p:nvSpPr>
        <p:spPr bwMode="auto">
          <a:xfrm>
            <a:off x="1271588" y="5143500"/>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Being polite</a:t>
            </a:r>
            <a:endParaRPr lang="en-US" altLang="en-US" sz="1800" b="1">
              <a:latin typeface="Arial" pitchFamily="34" charset="0"/>
            </a:endParaRPr>
          </a:p>
        </p:txBody>
      </p:sp>
      <p:sp>
        <p:nvSpPr>
          <p:cNvPr id="12299" name="Text Box 11"/>
          <p:cNvSpPr txBox="1">
            <a:spLocks noChangeArrowheads="1"/>
          </p:cNvSpPr>
          <p:nvPr/>
        </p:nvSpPr>
        <p:spPr bwMode="auto">
          <a:xfrm>
            <a:off x="1116013" y="3357563"/>
            <a:ext cx="15843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Asking questions</a:t>
            </a:r>
            <a:endParaRPr lang="en-US" altLang="en-US" sz="1800" b="1">
              <a:latin typeface="Arial" pitchFamily="34" charset="0"/>
            </a:endParaRPr>
          </a:p>
        </p:txBody>
      </p:sp>
      <p:sp>
        <p:nvSpPr>
          <p:cNvPr id="12300" name="Text Box 12"/>
          <p:cNvSpPr txBox="1">
            <a:spLocks noChangeArrowheads="1"/>
          </p:cNvSpPr>
          <p:nvPr/>
        </p:nvSpPr>
        <p:spPr bwMode="auto">
          <a:xfrm>
            <a:off x="1116013" y="1844675"/>
            <a:ext cx="20161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Encouragement</a:t>
            </a:r>
            <a:endParaRPr lang="en-US" altLang="en-US" sz="1800" b="1">
              <a:latin typeface="Arial" pitchFamily="34" charset="0"/>
            </a:endParaRPr>
          </a:p>
        </p:txBody>
      </p:sp>
      <p:sp>
        <p:nvSpPr>
          <p:cNvPr id="12301" name="Text Box 13"/>
          <p:cNvSpPr txBox="1">
            <a:spLocks noChangeArrowheads="1"/>
          </p:cNvSpPr>
          <p:nvPr/>
        </p:nvSpPr>
        <p:spPr bwMode="auto">
          <a:xfrm>
            <a:off x="5003800" y="981075"/>
            <a:ext cx="16557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Giving instructions</a:t>
            </a:r>
            <a:endParaRPr lang="en-US" altLang="en-US" sz="1800" b="1">
              <a:latin typeface="Arial" pitchFamily="34" charset="0"/>
            </a:endParaRPr>
          </a:p>
        </p:txBody>
      </p:sp>
      <p:sp>
        <p:nvSpPr>
          <p:cNvPr id="12302" name="AutoShape 14"/>
          <p:cNvSpPr>
            <a:spLocks noChangeArrowheads="1"/>
          </p:cNvSpPr>
          <p:nvPr/>
        </p:nvSpPr>
        <p:spPr bwMode="auto">
          <a:xfrm>
            <a:off x="1692275" y="333375"/>
            <a:ext cx="2087563" cy="647700"/>
          </a:xfrm>
          <a:prstGeom prst="wedgeEllipseCallout">
            <a:avLst>
              <a:gd name="adj1" fmla="val 56995"/>
              <a:gd name="adj2" fmla="val 206616"/>
            </a:avLst>
          </a:prstGeom>
          <a:solidFill>
            <a:srgbClr val="CCFF66"/>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2303" name="Text Box 15"/>
          <p:cNvSpPr txBox="1">
            <a:spLocks noChangeArrowheads="1"/>
          </p:cNvSpPr>
          <p:nvPr/>
        </p:nvSpPr>
        <p:spPr bwMode="auto">
          <a:xfrm>
            <a:off x="2195513" y="404813"/>
            <a:ext cx="16557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Sharing ideas</a:t>
            </a:r>
            <a:endParaRPr lang="en-US" altLang="en-US" sz="1800" b="1">
              <a:latin typeface="Arial" pitchFamily="34" charset="0"/>
            </a:endParaRPr>
          </a:p>
        </p:txBody>
      </p:sp>
      <p:pic>
        <p:nvPicPr>
          <p:cNvPr id="12304" name="Picture 16" descr="MCPE03020_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275" y="2781300"/>
            <a:ext cx="1844675" cy="30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5" name="Text Box 17"/>
          <p:cNvSpPr txBox="1">
            <a:spLocks noChangeArrowheads="1"/>
          </p:cNvSpPr>
          <p:nvPr/>
        </p:nvSpPr>
        <p:spPr bwMode="auto">
          <a:xfrm>
            <a:off x="3444092" y="5816600"/>
            <a:ext cx="3529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b="1" dirty="0">
                <a:solidFill>
                  <a:srgbClr val="331EB4"/>
                </a:solidFill>
                <a:latin typeface="Arial" pitchFamily="34" charset="0"/>
              </a:rPr>
              <a:t>Helpful Talk………..</a:t>
            </a:r>
            <a:endParaRPr lang="en-US" altLang="en-US" sz="2400" b="1" dirty="0">
              <a:solidFill>
                <a:srgbClr val="331EB4"/>
              </a:solidFill>
              <a:latin typeface="Arial" pitchFamily="34" charset="0"/>
            </a:endParaRPr>
          </a:p>
        </p:txBody>
      </p:sp>
    </p:spTree>
    <p:extLst>
      <p:ext uri="{BB962C8B-B14F-4D97-AF65-F5344CB8AC3E}">
        <p14:creationId xmlns:p14="http://schemas.microsoft.com/office/powerpoint/2010/main" val="8614014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MCPE03018_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5863" y="1906588"/>
            <a:ext cx="1690687"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AutoShape 3"/>
          <p:cNvSpPr>
            <a:spLocks noChangeArrowheads="1"/>
          </p:cNvSpPr>
          <p:nvPr/>
        </p:nvSpPr>
        <p:spPr bwMode="auto">
          <a:xfrm>
            <a:off x="6156325" y="3284538"/>
            <a:ext cx="2447925" cy="1512887"/>
          </a:xfrm>
          <a:prstGeom prst="wedgeEllipseCallout">
            <a:avLst>
              <a:gd name="adj1" fmla="val -68028"/>
              <a:gd name="adj2" fmla="val -23032"/>
            </a:avLst>
          </a:prstGeom>
          <a:solidFill>
            <a:srgbClr val="F7FDA9"/>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3316" name="AutoShape 4"/>
          <p:cNvSpPr>
            <a:spLocks noChangeArrowheads="1"/>
          </p:cNvSpPr>
          <p:nvPr/>
        </p:nvSpPr>
        <p:spPr bwMode="auto">
          <a:xfrm>
            <a:off x="6372225" y="1341438"/>
            <a:ext cx="2520950" cy="1295400"/>
          </a:xfrm>
          <a:prstGeom prst="wedgeEllipseCallout">
            <a:avLst>
              <a:gd name="adj1" fmla="val -78213"/>
              <a:gd name="adj2" fmla="val 62255"/>
            </a:avLst>
          </a:prstGeom>
          <a:solidFill>
            <a:srgbClr val="F7FDA9"/>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3317" name="AutoShape 5"/>
          <p:cNvSpPr>
            <a:spLocks noChangeArrowheads="1"/>
          </p:cNvSpPr>
          <p:nvPr/>
        </p:nvSpPr>
        <p:spPr bwMode="auto">
          <a:xfrm>
            <a:off x="684213" y="981075"/>
            <a:ext cx="2447925" cy="863600"/>
          </a:xfrm>
          <a:prstGeom prst="wedgeEllipseCallout">
            <a:avLst>
              <a:gd name="adj1" fmla="val 67704"/>
              <a:gd name="adj2" fmla="val 90259"/>
            </a:avLst>
          </a:prstGeom>
          <a:solidFill>
            <a:srgbClr val="F7FDA9"/>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3318" name="AutoShape 6"/>
          <p:cNvSpPr>
            <a:spLocks noChangeArrowheads="1"/>
          </p:cNvSpPr>
          <p:nvPr/>
        </p:nvSpPr>
        <p:spPr bwMode="auto">
          <a:xfrm>
            <a:off x="611188" y="3141663"/>
            <a:ext cx="2089150" cy="1008062"/>
          </a:xfrm>
          <a:prstGeom prst="wedgeEllipseCallout">
            <a:avLst>
              <a:gd name="adj1" fmla="val 92403"/>
              <a:gd name="adj2" fmla="val -38032"/>
            </a:avLst>
          </a:prstGeom>
          <a:solidFill>
            <a:srgbClr val="F7FDA9"/>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3319" name="AutoShape 7"/>
          <p:cNvSpPr>
            <a:spLocks noChangeArrowheads="1"/>
          </p:cNvSpPr>
          <p:nvPr/>
        </p:nvSpPr>
        <p:spPr bwMode="auto">
          <a:xfrm>
            <a:off x="4500563" y="333375"/>
            <a:ext cx="2376487" cy="574675"/>
          </a:xfrm>
          <a:prstGeom prst="wedgeEllipseCallout">
            <a:avLst>
              <a:gd name="adj1" fmla="val -37644"/>
              <a:gd name="adj2" fmla="val 160773"/>
            </a:avLst>
          </a:prstGeom>
          <a:solidFill>
            <a:srgbClr val="F7FDA9"/>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3320" name="AutoShape 8"/>
          <p:cNvSpPr>
            <a:spLocks noChangeArrowheads="1"/>
          </p:cNvSpPr>
          <p:nvPr/>
        </p:nvSpPr>
        <p:spPr bwMode="auto">
          <a:xfrm>
            <a:off x="1524000" y="4999038"/>
            <a:ext cx="2663825" cy="576262"/>
          </a:xfrm>
          <a:prstGeom prst="wedgeEllipseCallout">
            <a:avLst>
              <a:gd name="adj1" fmla="val 40704"/>
              <a:gd name="adj2" fmla="val -280028"/>
            </a:avLst>
          </a:prstGeom>
          <a:solidFill>
            <a:srgbClr val="F7FDA9"/>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endParaRPr lang="en-GB" altLang="en-US" sz="1800" b="1">
              <a:latin typeface="Arial" pitchFamily="34" charset="0"/>
            </a:endParaRPr>
          </a:p>
        </p:txBody>
      </p:sp>
      <p:sp>
        <p:nvSpPr>
          <p:cNvPr id="13321" name="Text Box 9"/>
          <p:cNvSpPr txBox="1">
            <a:spLocks noChangeArrowheads="1"/>
          </p:cNvSpPr>
          <p:nvPr/>
        </p:nvSpPr>
        <p:spPr bwMode="auto">
          <a:xfrm>
            <a:off x="1116013" y="1125538"/>
            <a:ext cx="16557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Arguing</a:t>
            </a:r>
            <a:endParaRPr lang="en-US" altLang="en-US" sz="1800" b="1">
              <a:latin typeface="Arial" pitchFamily="34" charset="0"/>
            </a:endParaRPr>
          </a:p>
        </p:txBody>
      </p:sp>
      <p:sp>
        <p:nvSpPr>
          <p:cNvPr id="13322" name="Text Box 10"/>
          <p:cNvSpPr txBox="1">
            <a:spLocks noChangeArrowheads="1"/>
          </p:cNvSpPr>
          <p:nvPr/>
        </p:nvSpPr>
        <p:spPr bwMode="auto">
          <a:xfrm>
            <a:off x="900113" y="3500438"/>
            <a:ext cx="15843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Back-chat</a:t>
            </a:r>
            <a:endParaRPr lang="en-US" altLang="en-US" sz="1800" b="1">
              <a:latin typeface="Arial" pitchFamily="34" charset="0"/>
            </a:endParaRPr>
          </a:p>
        </p:txBody>
      </p:sp>
      <p:sp>
        <p:nvSpPr>
          <p:cNvPr id="13323" name="Text Box 11"/>
          <p:cNvSpPr txBox="1">
            <a:spLocks noChangeArrowheads="1"/>
          </p:cNvSpPr>
          <p:nvPr/>
        </p:nvSpPr>
        <p:spPr bwMode="auto">
          <a:xfrm>
            <a:off x="1774825" y="5095875"/>
            <a:ext cx="2089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Interrupting</a:t>
            </a:r>
            <a:endParaRPr lang="en-US" altLang="en-US" sz="1800" b="1">
              <a:latin typeface="Arial" pitchFamily="34" charset="0"/>
            </a:endParaRPr>
          </a:p>
        </p:txBody>
      </p:sp>
      <p:sp>
        <p:nvSpPr>
          <p:cNvPr id="13324" name="Text Box 12"/>
          <p:cNvSpPr txBox="1">
            <a:spLocks noChangeArrowheads="1"/>
          </p:cNvSpPr>
          <p:nvPr/>
        </p:nvSpPr>
        <p:spPr bwMode="auto">
          <a:xfrm>
            <a:off x="4932363" y="476250"/>
            <a:ext cx="1584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Gossip</a:t>
            </a:r>
            <a:endParaRPr lang="en-US" altLang="en-US" sz="1800" b="1">
              <a:latin typeface="Arial" pitchFamily="34" charset="0"/>
            </a:endParaRPr>
          </a:p>
        </p:txBody>
      </p:sp>
      <p:sp>
        <p:nvSpPr>
          <p:cNvPr id="13325" name="Text Box 13"/>
          <p:cNvSpPr txBox="1">
            <a:spLocks noChangeArrowheads="1"/>
          </p:cNvSpPr>
          <p:nvPr/>
        </p:nvSpPr>
        <p:spPr bwMode="auto">
          <a:xfrm>
            <a:off x="6804025" y="1557338"/>
            <a:ext cx="1871663"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Talking when someone else is talking</a:t>
            </a:r>
            <a:endParaRPr lang="en-US" altLang="en-US" sz="1800" b="1">
              <a:latin typeface="Arial" pitchFamily="34" charset="0"/>
            </a:endParaRPr>
          </a:p>
        </p:txBody>
      </p:sp>
      <p:sp>
        <p:nvSpPr>
          <p:cNvPr id="13326" name="Text Box 14"/>
          <p:cNvSpPr txBox="1">
            <a:spLocks noChangeArrowheads="1"/>
          </p:cNvSpPr>
          <p:nvPr/>
        </p:nvSpPr>
        <p:spPr bwMode="auto">
          <a:xfrm>
            <a:off x="6588125" y="3500438"/>
            <a:ext cx="165576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1800" b="1">
                <a:latin typeface="Arial" pitchFamily="34" charset="0"/>
              </a:rPr>
              <a:t>Chatting – when it’s not about our learning </a:t>
            </a:r>
            <a:endParaRPr lang="en-US" altLang="en-US" sz="1800" b="1">
              <a:latin typeface="Arial" pitchFamily="34" charset="0"/>
            </a:endParaRPr>
          </a:p>
        </p:txBody>
      </p:sp>
      <p:sp>
        <p:nvSpPr>
          <p:cNvPr id="13327" name="Text Box 15"/>
          <p:cNvSpPr txBox="1">
            <a:spLocks noChangeArrowheads="1"/>
          </p:cNvSpPr>
          <p:nvPr/>
        </p:nvSpPr>
        <p:spPr bwMode="auto">
          <a:xfrm>
            <a:off x="1223963" y="5792788"/>
            <a:ext cx="3816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GB" altLang="en-US" sz="2400" b="1" dirty="0">
                <a:solidFill>
                  <a:srgbClr val="331EB4"/>
                </a:solidFill>
                <a:latin typeface="Arial" pitchFamily="34" charset="0"/>
              </a:rPr>
              <a:t>Unhelpful talk………….</a:t>
            </a:r>
            <a:endParaRPr lang="en-US" altLang="en-US" sz="2400" b="1" dirty="0">
              <a:solidFill>
                <a:srgbClr val="331EB4"/>
              </a:solidFill>
              <a:latin typeface="Arial" pitchFamily="34" charset="0"/>
            </a:endParaRPr>
          </a:p>
        </p:txBody>
      </p:sp>
      <p:sp>
        <p:nvSpPr>
          <p:cNvPr id="13328" name="AutoShape 16"/>
          <p:cNvSpPr>
            <a:spLocks noChangeArrowheads="1"/>
          </p:cNvSpPr>
          <p:nvPr/>
        </p:nvSpPr>
        <p:spPr bwMode="auto">
          <a:xfrm>
            <a:off x="5580063" y="5229225"/>
            <a:ext cx="2089150" cy="792163"/>
          </a:xfrm>
          <a:prstGeom prst="wedgeEllipseCallout">
            <a:avLst>
              <a:gd name="adj1" fmla="val -59801"/>
              <a:gd name="adj2" fmla="val -204509"/>
            </a:avLst>
          </a:prstGeom>
          <a:solidFill>
            <a:srgbClr val="F7FDA9"/>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1800" b="1">
                <a:latin typeface="Arial" pitchFamily="34" charset="0"/>
              </a:rPr>
              <a:t>Swearing</a:t>
            </a:r>
          </a:p>
        </p:txBody>
      </p:sp>
    </p:spTree>
    <p:extLst>
      <p:ext uri="{BB962C8B-B14F-4D97-AF65-F5344CB8AC3E}">
        <p14:creationId xmlns:p14="http://schemas.microsoft.com/office/powerpoint/2010/main" val="32484411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2065"/>
          <a:stretch/>
        </p:blipFill>
        <p:spPr bwMode="auto">
          <a:xfrm>
            <a:off x="851587" y="1006530"/>
            <a:ext cx="3648405" cy="2132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1788" y="3264180"/>
            <a:ext cx="3492219" cy="2619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978180"/>
            <a:ext cx="3048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4860032" y="3520053"/>
            <a:ext cx="3048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1528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620688"/>
            <a:ext cx="6408712" cy="707886"/>
          </a:xfrm>
          <a:prstGeom prst="rect">
            <a:avLst/>
          </a:prstGeom>
          <a:noFill/>
        </p:spPr>
        <p:txBody>
          <a:bodyPr wrap="square" rtlCol="0">
            <a:spAutoFit/>
          </a:bodyPr>
          <a:lstStyle/>
          <a:p>
            <a:r>
              <a:rPr lang="en-GB" sz="4000" b="1" dirty="0" smtClean="0"/>
              <a:t>5 Point Plan!</a:t>
            </a:r>
            <a:endParaRPr lang="en-GB" sz="4000" b="1" dirty="0"/>
          </a:p>
        </p:txBody>
      </p:sp>
      <p:pic>
        <p:nvPicPr>
          <p:cNvPr id="19458" name="Picture 2" descr="C:\Users\paisleya\AppData\Local\Microsoft\Windows\Temporary Internet Files\Content.IE5\CV74GNR0\hand-symbol-silhouett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556792"/>
            <a:ext cx="4733534" cy="4733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0326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8666" b="19964"/>
          <a:stretch/>
        </p:blipFill>
        <p:spPr bwMode="auto">
          <a:xfrm rot="5400000">
            <a:off x="221065" y="1803271"/>
            <a:ext cx="3048000" cy="1402915"/>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382" t="24724" b="5139"/>
          <a:stretch/>
        </p:blipFill>
        <p:spPr bwMode="auto">
          <a:xfrm>
            <a:off x="2915816" y="764704"/>
            <a:ext cx="3672408" cy="19994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8769" t="19998" r="14244" b="7673"/>
          <a:stretch/>
        </p:blipFill>
        <p:spPr bwMode="auto">
          <a:xfrm>
            <a:off x="2555776" y="3140968"/>
            <a:ext cx="3058117" cy="247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559152" y="3377952"/>
            <a:ext cx="3048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15739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4"/>
          <p:cNvSpPr txBox="1">
            <a:spLocks noChangeArrowheads="1"/>
          </p:cNvSpPr>
          <p:nvPr/>
        </p:nvSpPr>
        <p:spPr bwMode="auto">
          <a:xfrm>
            <a:off x="755576" y="836712"/>
            <a:ext cx="7561089" cy="4370427"/>
          </a:xfrm>
          <a:prstGeom prst="rect">
            <a:avLst/>
          </a:prstGeom>
          <a:solidFill>
            <a:srgbClr val="F9EDF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000" i="1" dirty="0">
                <a:solidFill>
                  <a:srgbClr val="0033CC"/>
                </a:solidFill>
                <a:latin typeface="Arial" pitchFamily="34" charset="0"/>
              </a:rPr>
              <a:t>Feedback aims to reduce the gap between where the learner is and where s/he is aiming to be – between current achievement and success criteria </a:t>
            </a:r>
          </a:p>
          <a:p>
            <a:pPr eaLnBrk="1" hangingPunct="1">
              <a:spcBef>
                <a:spcPct val="0"/>
              </a:spcBef>
              <a:buFontTx/>
              <a:buNone/>
            </a:pPr>
            <a:endParaRPr lang="en-GB" altLang="en-US" sz="2000" i="1" dirty="0">
              <a:solidFill>
                <a:srgbClr val="0033CC"/>
              </a:solidFill>
              <a:latin typeface="Arial" pitchFamily="34" charset="0"/>
            </a:endParaRPr>
          </a:p>
          <a:p>
            <a:pPr eaLnBrk="1" hangingPunct="1">
              <a:spcBef>
                <a:spcPct val="0"/>
              </a:spcBef>
              <a:buFontTx/>
              <a:buNone/>
            </a:pPr>
            <a:r>
              <a:rPr lang="en-GB" altLang="en-US" sz="2000" i="1" dirty="0">
                <a:solidFill>
                  <a:srgbClr val="0033CC"/>
                </a:solidFill>
                <a:latin typeface="Arial" pitchFamily="34" charset="0"/>
              </a:rPr>
              <a:t>Feedback serves various purposes in reducing this gap –</a:t>
            </a:r>
          </a:p>
          <a:p>
            <a:pPr eaLnBrk="1" hangingPunct="1">
              <a:spcBef>
                <a:spcPct val="0"/>
              </a:spcBef>
              <a:buFontTx/>
              <a:buNone/>
            </a:pPr>
            <a:r>
              <a:rPr lang="en-GB" altLang="en-US" sz="2000" i="1" dirty="0">
                <a:solidFill>
                  <a:srgbClr val="0033CC"/>
                </a:solidFill>
                <a:latin typeface="Arial" pitchFamily="34" charset="0"/>
              </a:rPr>
              <a:t> </a:t>
            </a:r>
          </a:p>
          <a:p>
            <a:pPr eaLnBrk="1" hangingPunct="1">
              <a:spcBef>
                <a:spcPct val="0"/>
              </a:spcBef>
            </a:pPr>
            <a:r>
              <a:rPr lang="en-GB" altLang="en-US" sz="2000" i="1" dirty="0">
                <a:solidFill>
                  <a:srgbClr val="0033CC"/>
                </a:solidFill>
                <a:latin typeface="Arial" pitchFamily="34" charset="0"/>
              </a:rPr>
              <a:t> prompting to capture attention and help with focusing on </a:t>
            </a:r>
          </a:p>
          <a:p>
            <a:pPr eaLnBrk="1" hangingPunct="1">
              <a:spcBef>
                <a:spcPct val="0"/>
              </a:spcBef>
              <a:buFontTx/>
              <a:buNone/>
            </a:pPr>
            <a:r>
              <a:rPr lang="en-GB" altLang="en-US" sz="2000" i="1" dirty="0">
                <a:solidFill>
                  <a:srgbClr val="0033CC"/>
                </a:solidFill>
                <a:latin typeface="Arial" pitchFamily="34" charset="0"/>
              </a:rPr>
              <a:t>  the task</a:t>
            </a:r>
          </a:p>
          <a:p>
            <a:pPr eaLnBrk="1" hangingPunct="1">
              <a:spcBef>
                <a:spcPct val="0"/>
              </a:spcBef>
            </a:pPr>
            <a:r>
              <a:rPr lang="en-GB" altLang="en-US" sz="2000" i="1" dirty="0">
                <a:solidFill>
                  <a:srgbClr val="0033CC"/>
                </a:solidFill>
                <a:latin typeface="Arial" pitchFamily="34" charset="0"/>
              </a:rPr>
              <a:t> directing attention to the processes </a:t>
            </a:r>
            <a:r>
              <a:rPr lang="en-GB" altLang="en-US" sz="2000" i="1" dirty="0" smtClean="0">
                <a:solidFill>
                  <a:srgbClr val="0033CC"/>
                </a:solidFill>
                <a:latin typeface="Arial" pitchFamily="34" charset="0"/>
              </a:rPr>
              <a:t>needed </a:t>
            </a:r>
            <a:r>
              <a:rPr lang="en-GB" altLang="en-US" sz="2000" i="1" dirty="0">
                <a:solidFill>
                  <a:srgbClr val="0033CC"/>
                </a:solidFill>
                <a:latin typeface="Arial" pitchFamily="34" charset="0"/>
              </a:rPr>
              <a:t>to accomplish the </a:t>
            </a:r>
          </a:p>
          <a:p>
            <a:pPr eaLnBrk="1" hangingPunct="1">
              <a:spcBef>
                <a:spcPct val="0"/>
              </a:spcBef>
              <a:buFontTx/>
              <a:buNone/>
            </a:pPr>
            <a:r>
              <a:rPr lang="en-GB" altLang="en-US" sz="2000" i="1" dirty="0">
                <a:solidFill>
                  <a:srgbClr val="0033CC"/>
                </a:solidFill>
                <a:latin typeface="Arial" pitchFamily="34" charset="0"/>
              </a:rPr>
              <a:t>   task</a:t>
            </a:r>
          </a:p>
          <a:p>
            <a:pPr eaLnBrk="1" hangingPunct="1">
              <a:spcBef>
                <a:spcPct val="0"/>
              </a:spcBef>
            </a:pPr>
            <a:r>
              <a:rPr lang="en-GB" altLang="en-US" sz="2000" i="1" dirty="0">
                <a:solidFill>
                  <a:srgbClr val="0033CC"/>
                </a:solidFill>
                <a:latin typeface="Arial" pitchFamily="34" charset="0"/>
              </a:rPr>
              <a:t> providing information about what has been misunderstood</a:t>
            </a:r>
          </a:p>
          <a:p>
            <a:pPr eaLnBrk="1" hangingPunct="1">
              <a:spcBef>
                <a:spcPct val="0"/>
              </a:spcBef>
            </a:pPr>
            <a:r>
              <a:rPr lang="en-GB" altLang="en-US" sz="2000" i="1" dirty="0">
                <a:solidFill>
                  <a:srgbClr val="0033CC"/>
                </a:solidFill>
                <a:latin typeface="Arial" pitchFamily="34" charset="0"/>
              </a:rPr>
              <a:t> motivating to invest effort</a:t>
            </a:r>
          </a:p>
          <a:p>
            <a:pPr eaLnBrk="1" hangingPunct="1">
              <a:spcBef>
                <a:spcPct val="0"/>
              </a:spcBef>
              <a:buFontTx/>
              <a:buNone/>
            </a:pPr>
            <a:endParaRPr lang="en-GB" altLang="en-US" sz="2000" i="1" dirty="0">
              <a:solidFill>
                <a:srgbClr val="0033CC"/>
              </a:solidFill>
              <a:latin typeface="Arial" pitchFamily="34" charset="0"/>
            </a:endParaRPr>
          </a:p>
          <a:p>
            <a:pPr algn="r" eaLnBrk="1" hangingPunct="1">
              <a:spcBef>
                <a:spcPct val="0"/>
              </a:spcBef>
              <a:buFontTx/>
              <a:buNone/>
            </a:pPr>
            <a:r>
              <a:rPr lang="en-GB" altLang="en-US" sz="1600" i="1" dirty="0">
                <a:solidFill>
                  <a:srgbClr val="0033CC"/>
                </a:solidFill>
                <a:latin typeface="Arial" pitchFamily="34" charset="0"/>
              </a:rPr>
              <a:t>(from Hattie - Visible Learning for Teachers 2012)</a:t>
            </a:r>
          </a:p>
        </p:txBody>
      </p:sp>
    </p:spTree>
    <p:extLst>
      <p:ext uri="{BB962C8B-B14F-4D97-AF65-F5344CB8AC3E}">
        <p14:creationId xmlns:p14="http://schemas.microsoft.com/office/powerpoint/2010/main" val="40968487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4"/>
          <p:cNvSpPr txBox="1">
            <a:spLocks noChangeArrowheads="1"/>
          </p:cNvSpPr>
          <p:nvPr/>
        </p:nvSpPr>
        <p:spPr bwMode="auto">
          <a:xfrm>
            <a:off x="755577" y="692696"/>
            <a:ext cx="7704856"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000" i="1" dirty="0">
                <a:solidFill>
                  <a:srgbClr val="7030A0"/>
                </a:solidFill>
                <a:latin typeface="Arial" pitchFamily="34" charset="0"/>
              </a:rPr>
              <a:t>Feedback can have limited value if it is provided at a distance from the original learning</a:t>
            </a:r>
          </a:p>
          <a:p>
            <a:pPr eaLnBrk="1" hangingPunct="1">
              <a:spcBef>
                <a:spcPct val="0"/>
              </a:spcBef>
              <a:buFontTx/>
              <a:buNone/>
            </a:pPr>
            <a:endParaRPr lang="en-GB" altLang="en-US" sz="2000" i="1" dirty="0">
              <a:solidFill>
                <a:srgbClr val="7030A0"/>
              </a:solidFill>
              <a:latin typeface="Arial" pitchFamily="34" charset="0"/>
            </a:endParaRPr>
          </a:p>
          <a:p>
            <a:pPr eaLnBrk="1" hangingPunct="1">
              <a:spcBef>
                <a:spcPct val="0"/>
              </a:spcBef>
              <a:buFontTx/>
              <a:buNone/>
            </a:pPr>
            <a:r>
              <a:rPr lang="en-GB" altLang="en-US" sz="2000" i="1" dirty="0">
                <a:solidFill>
                  <a:srgbClr val="7030A0"/>
                </a:solidFill>
                <a:latin typeface="Arial" pitchFamily="34" charset="0"/>
              </a:rPr>
              <a:t>Placing real value on time for improvement raises the status and impact of feedback. We need to feel confident in focusing lessons on responses to feedback. </a:t>
            </a:r>
          </a:p>
          <a:p>
            <a:pPr eaLnBrk="1" hangingPunct="1">
              <a:spcBef>
                <a:spcPct val="0"/>
              </a:spcBef>
              <a:buFontTx/>
              <a:buNone/>
            </a:pPr>
            <a:endParaRPr lang="en-GB" altLang="en-US" sz="2000" i="1" dirty="0">
              <a:solidFill>
                <a:srgbClr val="7030A0"/>
              </a:solidFill>
              <a:latin typeface="Arial" pitchFamily="34" charset="0"/>
            </a:endParaRPr>
          </a:p>
          <a:p>
            <a:pPr eaLnBrk="1" hangingPunct="1">
              <a:spcBef>
                <a:spcPct val="0"/>
              </a:spcBef>
              <a:buFontTx/>
              <a:buNone/>
            </a:pPr>
            <a:r>
              <a:rPr lang="en-GB" altLang="en-US" sz="2000" i="1" dirty="0">
                <a:solidFill>
                  <a:srgbClr val="7030A0"/>
                </a:solidFill>
                <a:latin typeface="Arial" pitchFamily="34" charset="0"/>
              </a:rPr>
              <a:t>We are learning to...</a:t>
            </a:r>
          </a:p>
          <a:p>
            <a:pPr eaLnBrk="1" hangingPunct="1">
              <a:spcBef>
                <a:spcPct val="0"/>
              </a:spcBef>
            </a:pPr>
            <a:r>
              <a:rPr lang="en-GB" altLang="en-US" sz="2000" i="1" dirty="0">
                <a:solidFill>
                  <a:srgbClr val="7030A0"/>
                </a:solidFill>
                <a:latin typeface="Arial" pitchFamily="34" charset="0"/>
              </a:rPr>
              <a:t> consolidate</a:t>
            </a:r>
          </a:p>
          <a:p>
            <a:pPr eaLnBrk="1" hangingPunct="1">
              <a:spcBef>
                <a:spcPct val="0"/>
              </a:spcBef>
            </a:pPr>
            <a:r>
              <a:rPr lang="en-GB" altLang="en-US" sz="2000" i="1" dirty="0">
                <a:solidFill>
                  <a:srgbClr val="7030A0"/>
                </a:solidFill>
                <a:latin typeface="Arial" pitchFamily="34" charset="0"/>
              </a:rPr>
              <a:t> improve</a:t>
            </a:r>
          </a:p>
          <a:p>
            <a:pPr eaLnBrk="1" hangingPunct="1">
              <a:spcBef>
                <a:spcPct val="0"/>
              </a:spcBef>
            </a:pPr>
            <a:r>
              <a:rPr lang="en-GB" altLang="en-US" sz="2000" i="1" dirty="0">
                <a:solidFill>
                  <a:srgbClr val="7030A0"/>
                </a:solidFill>
                <a:latin typeface="Arial" pitchFamily="34" charset="0"/>
              </a:rPr>
              <a:t> share understanding</a:t>
            </a:r>
          </a:p>
          <a:p>
            <a:pPr eaLnBrk="1" hangingPunct="1">
              <a:spcBef>
                <a:spcPct val="0"/>
              </a:spcBef>
            </a:pPr>
            <a:r>
              <a:rPr lang="en-GB" altLang="en-US" sz="2000" i="1" dirty="0">
                <a:solidFill>
                  <a:srgbClr val="7030A0"/>
                </a:solidFill>
                <a:latin typeface="Arial" pitchFamily="34" charset="0"/>
              </a:rPr>
              <a:t> explore misunderstanding</a:t>
            </a:r>
          </a:p>
          <a:p>
            <a:pPr eaLnBrk="1" hangingPunct="1">
              <a:spcBef>
                <a:spcPct val="0"/>
              </a:spcBef>
            </a:pPr>
            <a:r>
              <a:rPr lang="en-GB" altLang="en-US" sz="2000" i="1" dirty="0">
                <a:solidFill>
                  <a:srgbClr val="7030A0"/>
                </a:solidFill>
                <a:latin typeface="Arial" pitchFamily="34" charset="0"/>
              </a:rPr>
              <a:t> </a:t>
            </a:r>
            <a:r>
              <a:rPr lang="en-GB" altLang="en-US" sz="2000" i="1" dirty="0" smtClean="0">
                <a:solidFill>
                  <a:srgbClr val="7030A0"/>
                </a:solidFill>
                <a:latin typeface="Arial" pitchFamily="34" charset="0"/>
              </a:rPr>
              <a:t>practise</a:t>
            </a:r>
            <a:endParaRPr lang="en-GB" altLang="en-US" sz="2000" i="1" dirty="0">
              <a:solidFill>
                <a:srgbClr val="7030A0"/>
              </a:solidFill>
              <a:latin typeface="Arial" pitchFamily="34" charset="0"/>
            </a:endParaRPr>
          </a:p>
          <a:p>
            <a:pPr eaLnBrk="1" hangingPunct="1">
              <a:spcBef>
                <a:spcPct val="0"/>
              </a:spcBef>
            </a:pPr>
            <a:r>
              <a:rPr lang="en-GB" altLang="en-US" sz="2000" i="1" dirty="0">
                <a:solidFill>
                  <a:srgbClr val="7030A0"/>
                </a:solidFill>
                <a:latin typeface="Arial" pitchFamily="34" charset="0"/>
              </a:rPr>
              <a:t> review</a:t>
            </a:r>
          </a:p>
          <a:p>
            <a:pPr eaLnBrk="1" hangingPunct="1">
              <a:spcBef>
                <a:spcPct val="0"/>
              </a:spcBef>
            </a:pPr>
            <a:r>
              <a:rPr lang="en-GB" altLang="en-US" sz="2000" i="1" dirty="0">
                <a:solidFill>
                  <a:srgbClr val="7030A0"/>
                </a:solidFill>
                <a:latin typeface="Arial" pitchFamily="34" charset="0"/>
              </a:rPr>
              <a:t> evaluate</a:t>
            </a:r>
          </a:p>
          <a:p>
            <a:pPr eaLnBrk="1" hangingPunct="1">
              <a:spcBef>
                <a:spcPct val="0"/>
              </a:spcBef>
            </a:pPr>
            <a:r>
              <a:rPr lang="en-GB" altLang="en-US" sz="2000" i="1" dirty="0">
                <a:solidFill>
                  <a:srgbClr val="7030A0"/>
                </a:solidFill>
                <a:latin typeface="Arial" pitchFamily="34" charset="0"/>
              </a:rPr>
              <a:t> recognise</a:t>
            </a:r>
          </a:p>
          <a:p>
            <a:pPr eaLnBrk="1" hangingPunct="1">
              <a:spcBef>
                <a:spcPct val="0"/>
              </a:spcBef>
              <a:buFontTx/>
              <a:buNone/>
            </a:pPr>
            <a:endParaRPr lang="en-GB" altLang="en-US" sz="1600" i="1" dirty="0">
              <a:latin typeface="Arial" pitchFamily="34" charset="0"/>
            </a:endParaRPr>
          </a:p>
        </p:txBody>
      </p:sp>
      <p:pic>
        <p:nvPicPr>
          <p:cNvPr id="36867" name="Picture 2" descr="http://www.snapsurveys.com/blog/wp-content/uploads/2012/04/customer-feedbac-survey.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4696427"/>
            <a:ext cx="2195512"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841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9781855394445_FU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92696"/>
            <a:ext cx="304165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9590" y="116632"/>
            <a:ext cx="1728044" cy="281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275856" y="3068960"/>
            <a:ext cx="5112568" cy="3293209"/>
          </a:xfrm>
          <a:prstGeom prst="rect">
            <a:avLst/>
          </a:prstGeom>
          <a:noFill/>
        </p:spPr>
        <p:txBody>
          <a:bodyPr wrap="square" rtlCol="0">
            <a:spAutoFit/>
          </a:bodyPr>
          <a:lstStyle/>
          <a:p>
            <a:r>
              <a:rPr lang="pl-PL" sz="1600" i="1" dirty="0" smtClean="0"/>
              <a:t>Diana Pardoe (Author of ‘Towards Successful Learning’) </a:t>
            </a:r>
            <a:r>
              <a:rPr lang="en-GB" sz="1600" i="1" dirty="0" smtClean="0"/>
              <a:t>has </a:t>
            </a:r>
            <a:r>
              <a:rPr lang="en-GB" sz="1600" i="1" dirty="0"/>
              <a:t>more than 25 years teaching experience across primary and secondary key stages, her main area of expertise being the primary phase. She has been a Deputy </a:t>
            </a:r>
            <a:r>
              <a:rPr lang="en-GB" sz="1600" i="1" dirty="0" err="1"/>
              <a:t>Headteacher</a:t>
            </a:r>
            <a:r>
              <a:rPr lang="en-GB" sz="1600" i="1" dirty="0"/>
              <a:t> in a large primary school, has worked as an Assessment Consultant for Bristol LA and she spent 5 years working as a Learning Coach in an Excellence in Cities Action Zone in South Bristol. Diana has been involved in the professional development of teachers and support staff, leading courses, conferences and workshops for many years. She is now self employed and leading training and consultancy in learning and teaching across the country.</a:t>
            </a:r>
          </a:p>
        </p:txBody>
      </p:sp>
    </p:spTree>
    <p:extLst>
      <p:ext uri="{BB962C8B-B14F-4D97-AF65-F5344CB8AC3E}">
        <p14:creationId xmlns:p14="http://schemas.microsoft.com/office/powerpoint/2010/main" val="1685170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496"/>
          <a:stretch/>
        </p:blipFill>
        <p:spPr bwMode="auto">
          <a:xfrm rot="5400000">
            <a:off x="1740641" y="1022350"/>
            <a:ext cx="5256585" cy="4778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8735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290"/>
          <a:stretch/>
        </p:blipFill>
        <p:spPr bwMode="auto">
          <a:xfrm rot="5400000">
            <a:off x="758862" y="1265474"/>
            <a:ext cx="4968553" cy="439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627784" y="3717032"/>
            <a:ext cx="432048" cy="2160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8374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5190"/>
          <a:stretch/>
        </p:blipFill>
        <p:spPr bwMode="auto">
          <a:xfrm rot="5400000">
            <a:off x="910174" y="1834243"/>
            <a:ext cx="3552055" cy="3141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875922" y="1676805"/>
            <a:ext cx="4416491"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3891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08520" y="2132856"/>
            <a:ext cx="84963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en-GB" altLang="en-US" sz="2000" i="1" dirty="0">
                <a:solidFill>
                  <a:srgbClr val="0033CC"/>
                </a:solidFill>
              </a:rPr>
              <a:t>something that is harder than you think</a:t>
            </a:r>
          </a:p>
          <a:p>
            <a:pPr algn="r" eaLnBrk="1" hangingPunct="1"/>
            <a:endParaRPr lang="en-GB" altLang="en-US" sz="1400" i="1" dirty="0">
              <a:solidFill>
                <a:srgbClr val="0033CC"/>
              </a:solidFill>
            </a:endParaRPr>
          </a:p>
          <a:p>
            <a:pPr algn="r" eaLnBrk="1" hangingPunct="1"/>
            <a:r>
              <a:rPr lang="en-GB" altLang="en-US" sz="2000" i="1" dirty="0">
                <a:solidFill>
                  <a:srgbClr val="0033CC"/>
                </a:solidFill>
              </a:rPr>
              <a:t>something difficult that is set for you to do</a:t>
            </a:r>
          </a:p>
          <a:p>
            <a:pPr algn="r" eaLnBrk="1" hangingPunct="1"/>
            <a:endParaRPr lang="en-GB" altLang="en-US" sz="1400" i="1" dirty="0">
              <a:solidFill>
                <a:srgbClr val="0033CC"/>
              </a:solidFill>
            </a:endParaRPr>
          </a:p>
          <a:p>
            <a:pPr algn="r" eaLnBrk="1" hangingPunct="1"/>
            <a:r>
              <a:rPr lang="en-GB" altLang="en-US" sz="2000" i="1" dirty="0">
                <a:solidFill>
                  <a:srgbClr val="0033CC"/>
                </a:solidFill>
              </a:rPr>
              <a:t>something that is hard but possible</a:t>
            </a:r>
          </a:p>
          <a:p>
            <a:pPr algn="r" eaLnBrk="1" hangingPunct="1"/>
            <a:endParaRPr lang="en-GB" altLang="en-US" sz="1400" i="1" dirty="0">
              <a:solidFill>
                <a:srgbClr val="0033CC"/>
              </a:solidFill>
            </a:endParaRPr>
          </a:p>
          <a:p>
            <a:pPr algn="r" eaLnBrk="1" hangingPunct="1"/>
            <a:r>
              <a:rPr lang="en-GB" altLang="en-US" sz="2000" i="1" dirty="0">
                <a:solidFill>
                  <a:srgbClr val="0033CC"/>
                </a:solidFill>
              </a:rPr>
              <a:t>have a go and think about it</a:t>
            </a:r>
          </a:p>
          <a:p>
            <a:pPr algn="r" eaLnBrk="1" hangingPunct="1"/>
            <a:endParaRPr lang="en-GB" altLang="en-US" sz="1400" i="1" dirty="0">
              <a:solidFill>
                <a:srgbClr val="0033CC"/>
              </a:solidFill>
            </a:endParaRPr>
          </a:p>
          <a:p>
            <a:pPr algn="r" eaLnBrk="1" hangingPunct="1"/>
            <a:r>
              <a:rPr lang="en-GB" altLang="en-US" sz="2000" i="1" dirty="0">
                <a:solidFill>
                  <a:srgbClr val="0033CC"/>
                </a:solidFill>
              </a:rPr>
              <a:t>try and try and try again</a:t>
            </a:r>
          </a:p>
          <a:p>
            <a:pPr algn="r" eaLnBrk="1" hangingPunct="1"/>
            <a:endParaRPr lang="en-GB" altLang="en-US" sz="1400" i="1" dirty="0">
              <a:solidFill>
                <a:srgbClr val="0033CC"/>
              </a:solidFill>
            </a:endParaRPr>
          </a:p>
          <a:p>
            <a:pPr algn="r" eaLnBrk="1" hangingPunct="1"/>
            <a:r>
              <a:rPr lang="en-GB" altLang="en-US" sz="2000" i="1" dirty="0">
                <a:solidFill>
                  <a:srgbClr val="0033CC"/>
                </a:solidFill>
              </a:rPr>
              <a:t>exciting but scary</a:t>
            </a:r>
          </a:p>
          <a:p>
            <a:pPr algn="r" eaLnBrk="1" hangingPunct="1"/>
            <a:endParaRPr lang="en-GB" altLang="en-US" sz="1400" i="1" dirty="0">
              <a:solidFill>
                <a:srgbClr val="0033CC"/>
              </a:solidFill>
            </a:endParaRPr>
          </a:p>
          <a:p>
            <a:pPr algn="r" eaLnBrk="1" hangingPunct="1"/>
            <a:r>
              <a:rPr lang="en-GB" altLang="en-US" sz="2000" i="1" dirty="0">
                <a:solidFill>
                  <a:srgbClr val="0033CC"/>
                </a:solidFill>
              </a:rPr>
              <a:t> doing hard stuff</a:t>
            </a:r>
          </a:p>
          <a:p>
            <a:pPr algn="r" eaLnBrk="1" hangingPunct="1"/>
            <a:endParaRPr lang="en-GB" altLang="en-US" sz="1400" i="1" dirty="0">
              <a:solidFill>
                <a:srgbClr val="0033CC"/>
              </a:solidFill>
            </a:endParaRPr>
          </a:p>
          <a:p>
            <a:pPr algn="r" eaLnBrk="1" hangingPunct="1"/>
            <a:r>
              <a:rPr lang="en-GB" altLang="en-US" sz="2000" i="1" dirty="0">
                <a:solidFill>
                  <a:srgbClr val="0033CC"/>
                </a:solidFill>
              </a:rPr>
              <a:t>something you can conquer!</a:t>
            </a:r>
            <a:endParaRPr lang="en-GB" altLang="en-US" sz="2000" b="1" dirty="0">
              <a:solidFill>
                <a:srgbClr val="0033CC"/>
              </a:solidFill>
            </a:endParaRPr>
          </a:p>
        </p:txBody>
      </p:sp>
      <p:sp>
        <p:nvSpPr>
          <p:cNvPr id="7171" name="TextBox 5"/>
          <p:cNvSpPr txBox="1">
            <a:spLocks noChangeArrowheads="1"/>
          </p:cNvSpPr>
          <p:nvPr/>
        </p:nvSpPr>
        <p:spPr bwMode="auto">
          <a:xfrm>
            <a:off x="988941" y="1124744"/>
            <a:ext cx="60483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3200" b="1" i="1" dirty="0">
                <a:solidFill>
                  <a:srgbClr val="0033CC"/>
                </a:solidFill>
                <a:latin typeface="Verdana" pitchFamily="34" charset="0"/>
              </a:rPr>
              <a:t>Challenge </a:t>
            </a:r>
            <a:r>
              <a:rPr lang="en-US" altLang="en-US" sz="3200" b="1" i="1" dirty="0">
                <a:solidFill>
                  <a:srgbClr val="0033CC"/>
                </a:solidFill>
                <a:latin typeface="Verdana" pitchFamily="34" charset="0"/>
              </a:rPr>
              <a:t>means</a:t>
            </a:r>
            <a:r>
              <a:rPr lang="en-GB" altLang="en-US" sz="3200" b="1" i="1" dirty="0">
                <a:solidFill>
                  <a:srgbClr val="0033CC"/>
                </a:solidFill>
                <a:latin typeface="Verdana" pitchFamily="34" charset="0"/>
              </a:rPr>
              <a:t>…</a:t>
            </a:r>
          </a:p>
        </p:txBody>
      </p:sp>
      <p:sp>
        <p:nvSpPr>
          <p:cNvPr id="7172" name="Text Box 5"/>
          <p:cNvSpPr txBox="1">
            <a:spLocks noChangeArrowheads="1"/>
          </p:cNvSpPr>
          <p:nvPr/>
        </p:nvSpPr>
        <p:spPr bwMode="auto">
          <a:xfrm>
            <a:off x="4967288" y="6491288"/>
            <a:ext cx="41767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altLang="en-US" sz="1600">
                <a:solidFill>
                  <a:schemeClr val="hlink"/>
                </a:solidFill>
              </a:rPr>
              <a:t>©</a:t>
            </a:r>
            <a:r>
              <a:rPr lang="en-GB" altLang="en-US"/>
              <a:t> </a:t>
            </a:r>
            <a:r>
              <a:rPr lang="en-GB" altLang="en-US" sz="1200">
                <a:solidFill>
                  <a:schemeClr val="hlink"/>
                </a:solidFill>
              </a:rPr>
              <a:t>Di Pardoe Training and Consultancy 2014</a:t>
            </a:r>
          </a:p>
        </p:txBody>
      </p:sp>
      <p:pic>
        <p:nvPicPr>
          <p:cNvPr id="7173" name="Picture 7" descr="How will you be able to get up the Mobile Climbing Wall?">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420938"/>
            <a:ext cx="3208338" cy="424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39310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 calcmode="lin" valueType="num">
                                      <p:cBhvr additive="base">
                                        <p:cTn id="7" dur="1000" fill="hold"/>
                                        <p:tgtEl>
                                          <p:spTgt spid="11266">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126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266">
                                            <p:txEl>
                                              <p:pRg st="2" end="2"/>
                                            </p:txEl>
                                          </p:spTgt>
                                        </p:tgtEl>
                                        <p:attrNameLst>
                                          <p:attrName>style.visibility</p:attrName>
                                        </p:attrNameLst>
                                      </p:cBhvr>
                                      <p:to>
                                        <p:strVal val="visible"/>
                                      </p:to>
                                    </p:set>
                                    <p:anim calcmode="lin" valueType="num">
                                      <p:cBhvr additive="base">
                                        <p:cTn id="11" dur="1000" fill="hold"/>
                                        <p:tgtEl>
                                          <p:spTgt spid="11266">
                                            <p:txEl>
                                              <p:pRg st="2" end="2"/>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1126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266">
                                            <p:txEl>
                                              <p:pRg st="4" end="4"/>
                                            </p:txEl>
                                          </p:spTgt>
                                        </p:tgtEl>
                                        <p:attrNameLst>
                                          <p:attrName>style.visibility</p:attrName>
                                        </p:attrNameLst>
                                      </p:cBhvr>
                                      <p:to>
                                        <p:strVal val="visible"/>
                                      </p:to>
                                    </p:set>
                                    <p:anim calcmode="lin" valueType="num">
                                      <p:cBhvr additive="base">
                                        <p:cTn id="15" dur="1000" fill="hold"/>
                                        <p:tgtEl>
                                          <p:spTgt spid="11266">
                                            <p:txEl>
                                              <p:pRg st="4" end="4"/>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11266">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266">
                                            <p:txEl>
                                              <p:pRg st="8" end="8"/>
                                            </p:txEl>
                                          </p:spTgt>
                                        </p:tgtEl>
                                        <p:attrNameLst>
                                          <p:attrName>style.visibility</p:attrName>
                                        </p:attrNameLst>
                                      </p:cBhvr>
                                      <p:to>
                                        <p:strVal val="visible"/>
                                      </p:to>
                                    </p:set>
                                    <p:anim calcmode="lin" valueType="num">
                                      <p:cBhvr additive="base">
                                        <p:cTn id="19" dur="1000" fill="hold"/>
                                        <p:tgtEl>
                                          <p:spTgt spid="11266">
                                            <p:txEl>
                                              <p:pRg st="8" end="8"/>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1266">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266">
                                            <p:txEl>
                                              <p:pRg st="6" end="6"/>
                                            </p:txEl>
                                          </p:spTgt>
                                        </p:tgtEl>
                                        <p:attrNameLst>
                                          <p:attrName>style.visibility</p:attrName>
                                        </p:attrNameLst>
                                      </p:cBhvr>
                                      <p:to>
                                        <p:strVal val="visible"/>
                                      </p:to>
                                    </p:set>
                                    <p:anim calcmode="lin" valueType="num">
                                      <p:cBhvr additive="base">
                                        <p:cTn id="23" dur="1000" fill="hold"/>
                                        <p:tgtEl>
                                          <p:spTgt spid="11266">
                                            <p:txEl>
                                              <p:pRg st="6" end="6"/>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11266">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266">
                                            <p:txEl>
                                              <p:pRg st="10" end="10"/>
                                            </p:txEl>
                                          </p:spTgt>
                                        </p:tgtEl>
                                        <p:attrNameLst>
                                          <p:attrName>style.visibility</p:attrName>
                                        </p:attrNameLst>
                                      </p:cBhvr>
                                      <p:to>
                                        <p:strVal val="visible"/>
                                      </p:to>
                                    </p:set>
                                    <p:anim calcmode="lin" valueType="num">
                                      <p:cBhvr additive="base">
                                        <p:cTn id="27" dur="1000" fill="hold"/>
                                        <p:tgtEl>
                                          <p:spTgt spid="11266">
                                            <p:txEl>
                                              <p:pRg st="10" end="10"/>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11266">
                                            <p:txEl>
                                              <p:pRg st="10" end="1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266">
                                            <p:txEl>
                                              <p:pRg st="12" end="12"/>
                                            </p:txEl>
                                          </p:spTgt>
                                        </p:tgtEl>
                                        <p:attrNameLst>
                                          <p:attrName>style.visibility</p:attrName>
                                        </p:attrNameLst>
                                      </p:cBhvr>
                                      <p:to>
                                        <p:strVal val="visible"/>
                                      </p:to>
                                    </p:set>
                                    <p:anim calcmode="lin" valueType="num">
                                      <p:cBhvr additive="base">
                                        <p:cTn id="31" dur="1000" fill="hold"/>
                                        <p:tgtEl>
                                          <p:spTgt spid="11266">
                                            <p:txEl>
                                              <p:pRg st="12" end="12"/>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11266">
                                            <p:txEl>
                                              <p:pRg st="12" end="12"/>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266">
                                            <p:txEl>
                                              <p:pRg st="14" end="14"/>
                                            </p:txEl>
                                          </p:spTgt>
                                        </p:tgtEl>
                                        <p:attrNameLst>
                                          <p:attrName>style.visibility</p:attrName>
                                        </p:attrNameLst>
                                      </p:cBhvr>
                                      <p:to>
                                        <p:strVal val="visible"/>
                                      </p:to>
                                    </p:set>
                                    <p:anim calcmode="lin" valueType="num">
                                      <p:cBhvr additive="base">
                                        <p:cTn id="35" dur="1000" fill="hold"/>
                                        <p:tgtEl>
                                          <p:spTgt spid="11266">
                                            <p:txEl>
                                              <p:pRg st="14" end="14"/>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11266">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farm5.static.flickr.com/4002/4417778609_e9959f22d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260350"/>
            <a:ext cx="3825875"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TextBox 3"/>
          <p:cNvSpPr txBox="1">
            <a:spLocks noChangeArrowheads="1"/>
          </p:cNvSpPr>
          <p:nvPr/>
        </p:nvSpPr>
        <p:spPr bwMode="auto">
          <a:xfrm>
            <a:off x="971599" y="188913"/>
            <a:ext cx="7993013"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ltLang="en-US" sz="2400" i="1" dirty="0">
              <a:solidFill>
                <a:srgbClr val="7332A4"/>
              </a:solidFill>
              <a:latin typeface="Verdana" pitchFamily="34" charset="0"/>
            </a:endParaRPr>
          </a:p>
          <a:p>
            <a:pPr eaLnBrk="1" hangingPunct="1"/>
            <a:r>
              <a:rPr lang="en-GB" altLang="en-US" sz="2400" b="1" i="1" dirty="0">
                <a:solidFill>
                  <a:srgbClr val="7332A4"/>
                </a:solidFill>
                <a:latin typeface="Verdana" pitchFamily="34" charset="0"/>
              </a:rPr>
              <a:t>Achievement means...</a:t>
            </a:r>
          </a:p>
          <a:p>
            <a:pPr eaLnBrk="1" hangingPunct="1"/>
            <a:endParaRPr lang="en-GB" altLang="en-US" sz="2400" b="1" i="1" dirty="0">
              <a:solidFill>
                <a:srgbClr val="7332A4"/>
              </a:solidFill>
              <a:latin typeface="Verdana" pitchFamily="34" charset="0"/>
            </a:endParaRPr>
          </a:p>
          <a:p>
            <a:pPr eaLnBrk="1" hangingPunct="1"/>
            <a:r>
              <a:rPr lang="en-GB" altLang="en-US" sz="2400" i="1" dirty="0">
                <a:solidFill>
                  <a:srgbClr val="7332A4"/>
                </a:solidFill>
                <a:latin typeface="Verdana" pitchFamily="34" charset="0"/>
              </a:rPr>
              <a:t>Beating your best</a:t>
            </a:r>
          </a:p>
          <a:p>
            <a:pPr eaLnBrk="1" hangingPunct="1"/>
            <a:endParaRPr lang="en-GB" altLang="en-US" sz="2400" i="1" dirty="0">
              <a:solidFill>
                <a:srgbClr val="7332A4"/>
              </a:solidFill>
              <a:latin typeface="Verdana" pitchFamily="34" charset="0"/>
            </a:endParaRPr>
          </a:p>
          <a:p>
            <a:pPr eaLnBrk="1" hangingPunct="1"/>
            <a:r>
              <a:rPr lang="en-GB" altLang="en-US" sz="2400" i="1" dirty="0">
                <a:solidFill>
                  <a:srgbClr val="7332A4"/>
                </a:solidFill>
                <a:latin typeface="Verdana" pitchFamily="34" charset="0"/>
              </a:rPr>
              <a:t>Surprising your self</a:t>
            </a:r>
          </a:p>
          <a:p>
            <a:pPr eaLnBrk="1" hangingPunct="1"/>
            <a:endParaRPr lang="en-GB" altLang="en-US" sz="2400" i="1" dirty="0">
              <a:solidFill>
                <a:srgbClr val="7332A4"/>
              </a:solidFill>
              <a:latin typeface="Verdana" pitchFamily="34" charset="0"/>
            </a:endParaRPr>
          </a:p>
          <a:p>
            <a:pPr eaLnBrk="1" hangingPunct="1"/>
            <a:r>
              <a:rPr lang="en-GB" altLang="en-US" sz="2400" i="1" dirty="0">
                <a:solidFill>
                  <a:srgbClr val="7332A4"/>
                </a:solidFill>
                <a:latin typeface="Verdana" pitchFamily="34" charset="0"/>
              </a:rPr>
              <a:t>Finishing something difficult</a:t>
            </a:r>
          </a:p>
          <a:p>
            <a:pPr eaLnBrk="1" hangingPunct="1"/>
            <a:endParaRPr lang="en-GB" altLang="en-US" sz="2400" i="1" dirty="0">
              <a:solidFill>
                <a:srgbClr val="7332A4"/>
              </a:solidFill>
              <a:latin typeface="Verdana" pitchFamily="34" charset="0"/>
            </a:endParaRPr>
          </a:p>
          <a:p>
            <a:pPr eaLnBrk="1" hangingPunct="1"/>
            <a:r>
              <a:rPr lang="en-GB" altLang="en-US" sz="2400" i="1" dirty="0">
                <a:solidFill>
                  <a:srgbClr val="7332A4"/>
                </a:solidFill>
                <a:latin typeface="Verdana" pitchFamily="34" charset="0"/>
              </a:rPr>
              <a:t>Feeling good inside</a:t>
            </a:r>
          </a:p>
          <a:p>
            <a:pPr eaLnBrk="1" hangingPunct="1"/>
            <a:endParaRPr lang="en-GB" altLang="en-US" sz="2400" i="1" dirty="0">
              <a:solidFill>
                <a:srgbClr val="7332A4"/>
              </a:solidFill>
              <a:latin typeface="Verdana" pitchFamily="34" charset="0"/>
            </a:endParaRPr>
          </a:p>
          <a:p>
            <a:pPr eaLnBrk="1" hangingPunct="1"/>
            <a:r>
              <a:rPr lang="en-GB" altLang="en-US" sz="2400" i="1" dirty="0">
                <a:solidFill>
                  <a:srgbClr val="7332A4"/>
                </a:solidFill>
                <a:latin typeface="Verdana" pitchFamily="34" charset="0"/>
              </a:rPr>
              <a:t>Doing something you‘ve been trying to do for ages</a:t>
            </a:r>
          </a:p>
          <a:p>
            <a:pPr eaLnBrk="1" hangingPunct="1"/>
            <a:endParaRPr lang="en-GB" altLang="en-US" sz="2400" i="1" dirty="0">
              <a:solidFill>
                <a:srgbClr val="7332A4"/>
              </a:solidFill>
              <a:latin typeface="Verdana" pitchFamily="34" charset="0"/>
            </a:endParaRPr>
          </a:p>
          <a:p>
            <a:pPr eaLnBrk="1" hangingPunct="1"/>
            <a:r>
              <a:rPr lang="en-US" altLang="en-US" sz="2400" i="1" dirty="0">
                <a:solidFill>
                  <a:srgbClr val="7332A4"/>
                </a:solidFill>
                <a:latin typeface="Verdana" pitchFamily="34" charset="0"/>
              </a:rPr>
              <a:t>Overcoming a difficulty</a:t>
            </a:r>
            <a:endParaRPr lang="en-GB" altLang="en-US" sz="2400" i="1" dirty="0">
              <a:solidFill>
                <a:srgbClr val="7332A4"/>
              </a:solidFill>
              <a:latin typeface="Verdana" pitchFamily="34" charset="0"/>
            </a:endParaRPr>
          </a:p>
        </p:txBody>
      </p:sp>
      <p:sp>
        <p:nvSpPr>
          <p:cNvPr id="8196" name="Text Box 4"/>
          <p:cNvSpPr txBox="1">
            <a:spLocks noChangeArrowheads="1"/>
          </p:cNvSpPr>
          <p:nvPr/>
        </p:nvSpPr>
        <p:spPr bwMode="auto">
          <a:xfrm>
            <a:off x="4967288" y="6491288"/>
            <a:ext cx="41767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spcBef>
                <a:spcPct val="50000"/>
              </a:spcBef>
            </a:pPr>
            <a:r>
              <a:rPr lang="en-GB" altLang="en-US" sz="1600">
                <a:solidFill>
                  <a:schemeClr val="hlink"/>
                </a:solidFill>
              </a:rPr>
              <a:t>©</a:t>
            </a:r>
            <a:r>
              <a:rPr lang="en-GB" altLang="en-US"/>
              <a:t> </a:t>
            </a:r>
            <a:r>
              <a:rPr lang="en-GB" altLang="en-US" sz="1200">
                <a:solidFill>
                  <a:schemeClr val="hlink"/>
                </a:solidFill>
              </a:rPr>
              <a:t>Di Pardoe Training and Consultancy 2014</a:t>
            </a:r>
          </a:p>
        </p:txBody>
      </p:sp>
    </p:spTree>
    <p:extLst>
      <p:ext uri="{BB962C8B-B14F-4D97-AF65-F5344CB8AC3E}">
        <p14:creationId xmlns:p14="http://schemas.microsoft.com/office/powerpoint/2010/main" val="41052701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9876">
                                            <p:txEl>
                                              <p:pRg st="3" end="3"/>
                                            </p:txEl>
                                          </p:spTgt>
                                        </p:tgtEl>
                                        <p:attrNameLst>
                                          <p:attrName>style.visibility</p:attrName>
                                        </p:attrNameLst>
                                      </p:cBhvr>
                                      <p:to>
                                        <p:strVal val="visible"/>
                                      </p:to>
                                    </p:set>
                                    <p:anim calcmode="lin" valueType="num">
                                      <p:cBhvr additive="base">
                                        <p:cTn id="7" dur="1000" fill="hold"/>
                                        <p:tgtEl>
                                          <p:spTgt spid="79876">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79876">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9876">
                                            <p:txEl>
                                              <p:pRg st="5" end="5"/>
                                            </p:txEl>
                                          </p:spTgt>
                                        </p:tgtEl>
                                        <p:attrNameLst>
                                          <p:attrName>style.visibility</p:attrName>
                                        </p:attrNameLst>
                                      </p:cBhvr>
                                      <p:to>
                                        <p:strVal val="visible"/>
                                      </p:to>
                                    </p:set>
                                    <p:anim calcmode="lin" valueType="num">
                                      <p:cBhvr additive="base">
                                        <p:cTn id="11" dur="1000" fill="hold"/>
                                        <p:tgtEl>
                                          <p:spTgt spid="79876">
                                            <p:txEl>
                                              <p:pRg st="5" end="5"/>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79876">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9876">
                                            <p:txEl>
                                              <p:pRg st="7" end="7"/>
                                            </p:txEl>
                                          </p:spTgt>
                                        </p:tgtEl>
                                        <p:attrNameLst>
                                          <p:attrName>style.visibility</p:attrName>
                                        </p:attrNameLst>
                                      </p:cBhvr>
                                      <p:to>
                                        <p:strVal val="visible"/>
                                      </p:to>
                                    </p:set>
                                    <p:anim calcmode="lin" valueType="num">
                                      <p:cBhvr additive="base">
                                        <p:cTn id="15" dur="1000" fill="hold"/>
                                        <p:tgtEl>
                                          <p:spTgt spid="79876">
                                            <p:txEl>
                                              <p:pRg st="7" end="7"/>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79876">
                                            <p:txEl>
                                              <p:pRg st="7" end="7"/>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9876">
                                            <p:txEl>
                                              <p:pRg st="9" end="9"/>
                                            </p:txEl>
                                          </p:spTgt>
                                        </p:tgtEl>
                                        <p:attrNameLst>
                                          <p:attrName>style.visibility</p:attrName>
                                        </p:attrNameLst>
                                      </p:cBhvr>
                                      <p:to>
                                        <p:strVal val="visible"/>
                                      </p:to>
                                    </p:set>
                                    <p:anim calcmode="lin" valueType="num">
                                      <p:cBhvr additive="base">
                                        <p:cTn id="19" dur="1000" fill="hold"/>
                                        <p:tgtEl>
                                          <p:spTgt spid="79876">
                                            <p:txEl>
                                              <p:pRg st="9" end="9"/>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79876">
                                            <p:txEl>
                                              <p:pRg st="9" end="9"/>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9876">
                                            <p:txEl>
                                              <p:pRg st="11" end="11"/>
                                            </p:txEl>
                                          </p:spTgt>
                                        </p:tgtEl>
                                        <p:attrNameLst>
                                          <p:attrName>style.visibility</p:attrName>
                                        </p:attrNameLst>
                                      </p:cBhvr>
                                      <p:to>
                                        <p:strVal val="visible"/>
                                      </p:to>
                                    </p:set>
                                    <p:anim calcmode="lin" valueType="num">
                                      <p:cBhvr additive="base">
                                        <p:cTn id="23" dur="1000" fill="hold"/>
                                        <p:tgtEl>
                                          <p:spTgt spid="79876">
                                            <p:txEl>
                                              <p:pRg st="11" end="11"/>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79876">
                                            <p:txEl>
                                              <p:pRg st="11" end="1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9876">
                                            <p:txEl>
                                              <p:pRg st="13" end="13"/>
                                            </p:txEl>
                                          </p:spTgt>
                                        </p:tgtEl>
                                        <p:attrNameLst>
                                          <p:attrName>style.visibility</p:attrName>
                                        </p:attrNameLst>
                                      </p:cBhvr>
                                      <p:to>
                                        <p:strVal val="visible"/>
                                      </p:to>
                                    </p:set>
                                    <p:anim calcmode="lin" valueType="num">
                                      <p:cBhvr additive="base">
                                        <p:cTn id="27" dur="1000" fill="hold"/>
                                        <p:tgtEl>
                                          <p:spTgt spid="79876">
                                            <p:txEl>
                                              <p:pRg st="13" end="13"/>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79876">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577403" y="1125538"/>
            <a:ext cx="3922589" cy="35394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2800" b="1" dirty="0">
                <a:solidFill>
                  <a:srgbClr val="990099"/>
                </a:solidFill>
                <a:latin typeface="Arial" pitchFamily="34" charset="0"/>
              </a:rPr>
              <a:t>A growth or ‘mastery’ </a:t>
            </a:r>
            <a:r>
              <a:rPr lang="en-GB" altLang="en-US" sz="2800" b="1" dirty="0" err="1">
                <a:solidFill>
                  <a:srgbClr val="990099"/>
                </a:solidFill>
                <a:latin typeface="Arial" pitchFamily="34" charset="0"/>
              </a:rPr>
              <a:t>mindset</a:t>
            </a:r>
            <a:r>
              <a:rPr lang="en-GB" altLang="en-US" sz="2800" b="1" dirty="0">
                <a:solidFill>
                  <a:srgbClr val="990099"/>
                </a:solidFill>
                <a:latin typeface="Arial" pitchFamily="34" charset="0"/>
              </a:rPr>
              <a:t> requires an orientation on   learning...</a:t>
            </a:r>
            <a:endParaRPr lang="en-GB" altLang="en-US" sz="2800" dirty="0">
              <a:solidFill>
                <a:srgbClr val="990099"/>
              </a:solidFill>
              <a:latin typeface="Arial" pitchFamily="34" charset="0"/>
            </a:endParaRPr>
          </a:p>
          <a:p>
            <a:pPr algn="ctr" eaLnBrk="1" hangingPunct="1">
              <a:spcBef>
                <a:spcPct val="0"/>
              </a:spcBef>
              <a:buFontTx/>
              <a:buNone/>
            </a:pPr>
            <a:endParaRPr lang="en-GB" altLang="en-US" sz="2800" dirty="0">
              <a:solidFill>
                <a:srgbClr val="990099"/>
              </a:solidFill>
              <a:latin typeface="Arial" pitchFamily="34" charset="0"/>
            </a:endParaRPr>
          </a:p>
          <a:p>
            <a:pPr algn="ctr" eaLnBrk="1" hangingPunct="1">
              <a:spcBef>
                <a:spcPct val="0"/>
              </a:spcBef>
              <a:buFontTx/>
              <a:buNone/>
            </a:pPr>
            <a:r>
              <a:rPr lang="en-GB" altLang="en-US" sz="2800" i="1" dirty="0">
                <a:solidFill>
                  <a:srgbClr val="D73907"/>
                </a:solidFill>
                <a:latin typeface="Arial" pitchFamily="34" charset="0"/>
              </a:rPr>
              <a:t>where the focus is upon </a:t>
            </a:r>
            <a:r>
              <a:rPr lang="en-GB" altLang="en-US" sz="2800" b="1" i="1" dirty="0">
                <a:solidFill>
                  <a:srgbClr val="D73907"/>
                </a:solidFill>
                <a:latin typeface="Arial" pitchFamily="34" charset="0"/>
              </a:rPr>
              <a:t>improving </a:t>
            </a:r>
            <a:r>
              <a:rPr lang="en-GB" altLang="en-US" sz="2800" i="1" dirty="0">
                <a:solidFill>
                  <a:srgbClr val="D73907"/>
                </a:solidFill>
                <a:latin typeface="Arial" pitchFamily="34" charset="0"/>
              </a:rPr>
              <a:t>competence</a:t>
            </a:r>
          </a:p>
        </p:txBody>
      </p:sp>
      <p:sp>
        <p:nvSpPr>
          <p:cNvPr id="58371" name="TextBox 3"/>
          <p:cNvSpPr txBox="1">
            <a:spLocks noChangeArrowheads="1"/>
          </p:cNvSpPr>
          <p:nvPr/>
        </p:nvSpPr>
        <p:spPr bwMode="auto">
          <a:xfrm>
            <a:off x="4499992" y="1125538"/>
            <a:ext cx="4032250" cy="35394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2800" b="1" dirty="0">
                <a:solidFill>
                  <a:srgbClr val="3333CC"/>
                </a:solidFill>
                <a:latin typeface="Arial" pitchFamily="34" charset="0"/>
              </a:rPr>
              <a:t>A fixed </a:t>
            </a:r>
            <a:r>
              <a:rPr lang="en-GB" altLang="en-US" sz="2800" b="1" dirty="0" err="1">
                <a:solidFill>
                  <a:srgbClr val="3333CC"/>
                </a:solidFill>
                <a:latin typeface="Arial" pitchFamily="34" charset="0"/>
              </a:rPr>
              <a:t>mindset</a:t>
            </a:r>
            <a:r>
              <a:rPr lang="en-GB" altLang="en-US" sz="2800" b="1" dirty="0">
                <a:solidFill>
                  <a:srgbClr val="3333CC"/>
                </a:solidFill>
                <a:latin typeface="Arial" pitchFamily="34" charset="0"/>
              </a:rPr>
              <a:t> results from an orientation on performance...</a:t>
            </a:r>
          </a:p>
          <a:p>
            <a:pPr algn="ctr" eaLnBrk="1" hangingPunct="1">
              <a:spcBef>
                <a:spcPct val="0"/>
              </a:spcBef>
              <a:buFontTx/>
              <a:buNone/>
            </a:pPr>
            <a:endParaRPr lang="en-GB" altLang="en-US" sz="2800" b="1" dirty="0">
              <a:solidFill>
                <a:srgbClr val="3333CC"/>
              </a:solidFill>
              <a:latin typeface="Arial" pitchFamily="34" charset="0"/>
            </a:endParaRPr>
          </a:p>
          <a:p>
            <a:pPr algn="ctr" eaLnBrk="1" hangingPunct="1">
              <a:spcBef>
                <a:spcPct val="0"/>
              </a:spcBef>
              <a:buFontTx/>
              <a:buNone/>
            </a:pPr>
            <a:r>
              <a:rPr lang="en-GB" altLang="en-US" sz="2800" i="1" dirty="0">
                <a:solidFill>
                  <a:srgbClr val="D73907"/>
                </a:solidFill>
                <a:latin typeface="Arial" pitchFamily="34" charset="0"/>
              </a:rPr>
              <a:t>where the focus is upon  </a:t>
            </a:r>
            <a:r>
              <a:rPr lang="en-GB" altLang="en-US" sz="2800" b="1" i="1" dirty="0">
                <a:solidFill>
                  <a:srgbClr val="D73907"/>
                </a:solidFill>
                <a:latin typeface="Arial" pitchFamily="34" charset="0"/>
              </a:rPr>
              <a:t>proving </a:t>
            </a:r>
            <a:r>
              <a:rPr lang="en-GB" altLang="en-US" sz="2800" i="1" dirty="0">
                <a:solidFill>
                  <a:srgbClr val="D73907"/>
                </a:solidFill>
                <a:latin typeface="Arial" pitchFamily="34" charset="0"/>
              </a:rPr>
              <a:t>competence</a:t>
            </a:r>
            <a:endParaRPr lang="en-GB" altLang="en-US" sz="2800" dirty="0">
              <a:solidFill>
                <a:srgbClr val="D73907"/>
              </a:solidFill>
              <a:latin typeface="Arial" pitchFamily="34" charset="0"/>
            </a:endParaRPr>
          </a:p>
          <a:p>
            <a:pPr algn="ctr" eaLnBrk="1" hangingPunct="1">
              <a:spcBef>
                <a:spcPct val="0"/>
              </a:spcBef>
              <a:buFontTx/>
              <a:buNone/>
            </a:pPr>
            <a:endParaRPr lang="en-GB" altLang="en-US" sz="2800" i="1" dirty="0">
              <a:latin typeface="Arial" pitchFamily="34" charset="0"/>
            </a:endParaRPr>
          </a:p>
        </p:txBody>
      </p:sp>
      <p:sp>
        <p:nvSpPr>
          <p:cNvPr id="33796" name="TextBox 4"/>
          <p:cNvSpPr txBox="1">
            <a:spLocks noChangeArrowheads="1"/>
          </p:cNvSpPr>
          <p:nvPr/>
        </p:nvSpPr>
        <p:spPr bwMode="auto">
          <a:xfrm>
            <a:off x="4211638" y="5734050"/>
            <a:ext cx="46085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r" eaLnBrk="1" hangingPunct="1">
              <a:spcBef>
                <a:spcPct val="0"/>
              </a:spcBef>
              <a:buFontTx/>
              <a:buNone/>
            </a:pPr>
            <a:r>
              <a:rPr lang="en-GB" altLang="en-US" sz="1400">
                <a:solidFill>
                  <a:srgbClr val="0033CC"/>
                </a:solidFill>
                <a:latin typeface="Arial" pitchFamily="34" charset="0"/>
              </a:rPr>
              <a:t>Chris Watkins Institute of Education </a:t>
            </a:r>
          </a:p>
        </p:txBody>
      </p:sp>
      <p:sp>
        <p:nvSpPr>
          <p:cNvPr id="33797" name="Footer Placeholder 4"/>
          <p:cNvSpPr txBox="1">
            <a:spLocks noGrp="1"/>
          </p:cNvSpPr>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1200">
                <a:solidFill>
                  <a:srgbClr val="898989"/>
                </a:solidFill>
                <a:latin typeface="Arial" pitchFamily="34" charset="0"/>
              </a:rPr>
              <a:t>Diana Pardoe Training and Consultancy 201</a:t>
            </a:r>
            <a:r>
              <a:rPr lang="en-US" altLang="en-US" sz="1200">
                <a:solidFill>
                  <a:srgbClr val="898989"/>
                </a:solidFill>
                <a:latin typeface="Arial" pitchFamily="34" charset="0"/>
              </a:rPr>
              <a:t>5</a:t>
            </a:r>
            <a:endParaRPr lang="en-GB" altLang="en-US" sz="1200">
              <a:solidFill>
                <a:srgbClr val="898989"/>
              </a:solidFill>
              <a:latin typeface="Arial" pitchFamily="34" charset="0"/>
            </a:endParaRPr>
          </a:p>
        </p:txBody>
      </p:sp>
    </p:spTree>
    <p:extLst>
      <p:ext uri="{BB962C8B-B14F-4D97-AF65-F5344CB8AC3E}">
        <p14:creationId xmlns:p14="http://schemas.microsoft.com/office/powerpoint/2010/main" val="1830486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8370">
                                            <p:txEl>
                                              <p:pRg st="2" end="2"/>
                                            </p:txEl>
                                          </p:spTgt>
                                        </p:tgtEl>
                                        <p:attrNameLst>
                                          <p:attrName>style.visibility</p:attrName>
                                        </p:attrNameLst>
                                      </p:cBhvr>
                                      <p:to>
                                        <p:strVal val="visible"/>
                                      </p:to>
                                    </p:set>
                                    <p:animEffect transition="in" filter="dissolve">
                                      <p:cBhvr>
                                        <p:cTn id="7" dur="500"/>
                                        <p:tgtEl>
                                          <p:spTgt spid="58370">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8371">
                                            <p:txEl>
                                              <p:pRg st="2" end="2"/>
                                            </p:txEl>
                                          </p:spTgt>
                                        </p:tgtEl>
                                        <p:attrNameLst>
                                          <p:attrName>style.visibility</p:attrName>
                                        </p:attrNameLst>
                                      </p:cBhvr>
                                      <p:to>
                                        <p:strVal val="visible"/>
                                      </p:to>
                                    </p:set>
                                    <p:animEffect transition="in" filter="dissolve">
                                      <p:cBhvr>
                                        <p:cTn id="12" dur="500"/>
                                        <p:tgtEl>
                                          <p:spTgt spid="583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5679" name="Group 95"/>
          <p:cNvGraphicFramePr>
            <a:graphicFrameLocks noGrp="1"/>
          </p:cNvGraphicFramePr>
          <p:nvPr>
            <p:extLst>
              <p:ext uri="{D42A27DB-BD31-4B8C-83A1-F6EECF244321}">
                <p14:modId xmlns:p14="http://schemas.microsoft.com/office/powerpoint/2010/main" val="3847355464"/>
              </p:ext>
            </p:extLst>
          </p:nvPr>
        </p:nvGraphicFramePr>
        <p:xfrm>
          <a:off x="250825" y="188913"/>
          <a:ext cx="8640763" cy="6164316"/>
        </p:xfrm>
        <a:graphic>
          <a:graphicData uri="http://schemas.openxmlformats.org/drawingml/2006/table">
            <a:tbl>
              <a:tblPr/>
              <a:tblGrid>
                <a:gridCol w="4349750">
                  <a:extLst>
                    <a:ext uri="{9D8B030D-6E8A-4147-A177-3AD203B41FA5}">
                      <a16:colId xmlns:a16="http://schemas.microsoft.com/office/drawing/2014/main" val="20000"/>
                    </a:ext>
                  </a:extLst>
                </a:gridCol>
                <a:gridCol w="4291013">
                  <a:extLst>
                    <a:ext uri="{9D8B030D-6E8A-4147-A177-3AD203B41FA5}">
                      <a16:colId xmlns:a16="http://schemas.microsoft.com/office/drawing/2014/main" val="20001"/>
                    </a:ext>
                  </a:extLst>
                </a:gridCol>
              </a:tblGrid>
              <a:tr h="70101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Arial" pitchFamily="34" charset="0"/>
                          <a:cs typeface="Times New Roman" pitchFamily="18" charset="0"/>
                        </a:rPr>
                        <a:t>Growth Mindset...</a:t>
                      </a:r>
                      <a:endParaRPr kumimoji="0" lang="en-GB" sz="2000" b="0" i="0" u="none" strike="noStrike" cap="none" normalizeH="0" baseline="0" smtClean="0">
                        <a:ln>
                          <a:noFill/>
                        </a:ln>
                        <a:solidFill>
                          <a:schemeClr val="tx1"/>
                        </a:solidFill>
                        <a:effectLst/>
                        <a:latin typeface="Arial" pitchFamily="34" charset="0"/>
                        <a:cs typeface="Arial" pitchFamily="34"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Arial" pitchFamily="34" charset="0"/>
                          <a:cs typeface="Times New Roman" pitchFamily="18" charset="0"/>
                        </a:rPr>
                        <a:t>Fixed Mindset...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pitchFamily="34" charset="0"/>
                        <a:cs typeface="Arial" pitchFamily="34"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1740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..leads to a desire to learn and therefore a tendency to...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...leads to a desire to look ‘clever’ and therefore a tendency to...</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2057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embrace challenges</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I want to have a go at this because...</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avoid challenges</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I don’t want to do this because...</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18868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persist in the face of obstacles and difficulty</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When something gets difficult I...</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What motivates you to do this?</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give up easily</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When something gets difficult I...</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What would help you to think differently/have a go?</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00785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see effort as key to success</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When I try hard...</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see effort as pointless</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When I try hard... </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91436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learn from all feedback</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When my teacher gives me feedback I feel.....because...</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ignore useful or critical feedback</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When my teacher gives me feedback I feel.....because...</a:t>
                      </a:r>
                      <a:endParaRPr kumimoji="0" lang="en-GB" sz="1800" b="0" i="0" u="none" strike="noStrike" cap="none" normalizeH="0" baseline="0" smtClean="0">
                        <a:ln>
                          <a:noFill/>
                        </a:ln>
                        <a:solidFill>
                          <a:schemeClr val="tx1"/>
                        </a:solidFill>
                        <a:effectLst/>
                        <a:latin typeface="Arial" pitchFamily="34" charset="0"/>
                        <a:cs typeface="Arial" pitchFamily="34"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914367">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smtClean="0">
                          <a:ln>
                            <a:noFill/>
                          </a:ln>
                          <a:solidFill>
                            <a:schemeClr val="tx1"/>
                          </a:solidFill>
                          <a:effectLst/>
                          <a:latin typeface="Arial" pitchFamily="34" charset="0"/>
                          <a:cs typeface="Times New Roman" pitchFamily="18" charset="0"/>
                        </a:rPr>
                        <a:t>be inspired by the success of others</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smtClean="0">
                          <a:ln>
                            <a:noFill/>
                          </a:ln>
                          <a:solidFill>
                            <a:srgbClr val="7030A0"/>
                          </a:solidFill>
                          <a:effectLst/>
                          <a:latin typeface="Arial" pitchFamily="34" charset="0"/>
                          <a:cs typeface="Times New Roman" pitchFamily="18" charset="0"/>
                        </a:rPr>
                        <a:t>I like to see my friends do well because... </a:t>
                      </a:r>
                      <a:endParaRPr kumimoji="0" lang="en-GB" sz="1800" b="0" i="0" u="none" strike="noStrike" cap="none" normalizeH="0" baseline="0" smtClean="0">
                        <a:ln>
                          <a:noFill/>
                        </a:ln>
                        <a:solidFill>
                          <a:schemeClr val="tx1"/>
                        </a:solidFill>
                        <a:effectLst/>
                        <a:latin typeface="Times New Roman" pitchFamily="18" charset="0"/>
                        <a:cs typeface="Times New Roman" pitchFamily="18"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pitchFamily="34" charset="0"/>
                          <a:cs typeface="Times New Roman" pitchFamily="18" charset="0"/>
                        </a:rPr>
                        <a:t>feel threatened by the success of others</a:t>
                      </a:r>
                      <a:endParaRPr kumimoji="0" lang="en-GB" sz="1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800" b="0" i="1" u="none" strike="noStrike" cap="none" normalizeH="0" baseline="0" dirty="0" smtClean="0">
                          <a:ln>
                            <a:noFill/>
                          </a:ln>
                          <a:solidFill>
                            <a:srgbClr val="7030A0"/>
                          </a:solidFill>
                          <a:effectLst/>
                          <a:latin typeface="Arial" pitchFamily="34" charset="0"/>
                          <a:cs typeface="Times New Roman" pitchFamily="18" charset="0"/>
                        </a:rPr>
                        <a:t>I feel uncomfortable when my friends do well because... </a:t>
                      </a:r>
                      <a:endParaRPr kumimoji="0" lang="en-GB"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249702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p:cNvSpPr>
          <p:nvPr/>
        </p:nvSpPr>
        <p:spPr bwMode="auto">
          <a:xfrm>
            <a:off x="0" y="0"/>
            <a:ext cx="9153525" cy="792163"/>
          </a:xfrm>
          <a:prstGeom prst="rect">
            <a:avLst/>
          </a:prstGeom>
          <a:solidFill>
            <a:srgbClr val="A9C1DF">
              <a:alpha val="70195"/>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 typeface="Arial" pitchFamily="34" charset="0"/>
              <a:buNone/>
            </a:pPr>
            <a:endParaRPr lang="en-GB" altLang="en-US" sz="1800"/>
          </a:p>
        </p:txBody>
      </p:sp>
      <p:sp>
        <p:nvSpPr>
          <p:cNvPr id="26627" name="Rectangle 3"/>
          <p:cNvSpPr>
            <a:spLocks/>
          </p:cNvSpPr>
          <p:nvPr/>
        </p:nvSpPr>
        <p:spPr bwMode="auto">
          <a:xfrm>
            <a:off x="179388" y="188913"/>
            <a:ext cx="8964612" cy="487362"/>
          </a:xfrm>
          <a:prstGeom prst="rect">
            <a:avLst/>
          </a:prstGeom>
          <a:noFill/>
          <a:ln w="12700" cap="flat">
            <a:noFill/>
            <a:miter lim="800000"/>
            <a:headEnd type="none" w="med" len="med"/>
            <a:tailEnd type="none" w="med" len="med"/>
          </a:ln>
        </p:spPr>
        <p:txBody>
          <a:bodyPr lIns="0" tIns="0" rIns="0" bIns="0"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defRPr/>
            </a:pPr>
            <a:r>
              <a:rPr lang="en-US" altLang="en-US" sz="3200" b="1" dirty="0" smtClean="0">
                <a:solidFill>
                  <a:srgbClr val="400080"/>
                </a:solidFill>
                <a:effectLst>
                  <a:outerShdw blurRad="38100" dist="38100" dir="2700000" algn="tl">
                    <a:srgbClr val="000000"/>
                  </a:outerShdw>
                </a:effectLst>
                <a:ea typeface="Hoefler Text"/>
                <a:cs typeface="Hoefler Text"/>
              </a:rPr>
              <a:t>Praise effort to develop a ‘mastery’ mindset</a:t>
            </a:r>
          </a:p>
        </p:txBody>
      </p:sp>
      <p:sp>
        <p:nvSpPr>
          <p:cNvPr id="26628" name="Rectangle 4"/>
          <p:cNvSpPr>
            <a:spLocks/>
          </p:cNvSpPr>
          <p:nvPr/>
        </p:nvSpPr>
        <p:spPr bwMode="auto">
          <a:xfrm>
            <a:off x="1403350" y="1341438"/>
            <a:ext cx="7383463" cy="554037"/>
          </a:xfrm>
          <a:prstGeom prst="rect">
            <a:avLst/>
          </a:prstGeom>
          <a:noFill/>
          <a:ln w="12700" cap="flat">
            <a:noFill/>
            <a:miter lim="800000"/>
            <a:headEnd type="none" w="med" len="med"/>
            <a:tailEnd type="none" w="med" len="med"/>
          </a:ln>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GB" altLang="en-US" sz="2400" smtClean="0">
              <a:solidFill>
                <a:srgbClr val="800080"/>
              </a:solidFill>
              <a:effectLst>
                <a:outerShdw blurRad="38100" dist="38100" dir="2700000" algn="tl">
                  <a:srgbClr val="000000"/>
                </a:outerShdw>
              </a:effectLst>
              <a:ea typeface="Hoefler Text"/>
              <a:cs typeface="Hoefler Text"/>
            </a:endParaRPr>
          </a:p>
        </p:txBody>
      </p:sp>
      <p:sp>
        <p:nvSpPr>
          <p:cNvPr id="26633" name="Rectangle 9"/>
          <p:cNvSpPr>
            <a:spLocks/>
          </p:cNvSpPr>
          <p:nvPr/>
        </p:nvSpPr>
        <p:spPr bwMode="auto">
          <a:xfrm>
            <a:off x="1331913" y="5821363"/>
            <a:ext cx="7383462" cy="1036637"/>
          </a:xfrm>
          <a:prstGeom prst="rect">
            <a:avLst/>
          </a:prstGeom>
          <a:noFill/>
          <a:ln w="12700" cap="flat">
            <a:noFill/>
            <a:miter lim="800000"/>
            <a:headEnd type="none" w="med" len="med"/>
            <a:tailEnd type="none" w="med" len="med"/>
          </a:ln>
        </p:spPr>
        <p:txBody>
          <a:bodyPr lIns="0" tIns="0" rIns="0" bIns="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GB" altLang="en-US" sz="2400" smtClean="0">
              <a:solidFill>
                <a:srgbClr val="0033CC"/>
              </a:solidFill>
              <a:effectLst>
                <a:outerShdw blurRad="38100" dist="38100" dir="2700000" algn="tl">
                  <a:srgbClr val="000000"/>
                </a:outerShdw>
              </a:effectLst>
              <a:ea typeface="Hoefler Text"/>
              <a:cs typeface="Hoefler Text"/>
            </a:endParaRPr>
          </a:p>
        </p:txBody>
      </p:sp>
      <p:sp>
        <p:nvSpPr>
          <p:cNvPr id="94214" name="Text Box 6"/>
          <p:cNvSpPr txBox="1">
            <a:spLocks noChangeArrowheads="1"/>
          </p:cNvSpPr>
          <p:nvPr/>
        </p:nvSpPr>
        <p:spPr bwMode="auto">
          <a:xfrm>
            <a:off x="826889" y="908050"/>
            <a:ext cx="7705551"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defRPr/>
            </a:pPr>
            <a:r>
              <a:rPr lang="en-US" altLang="en-US" sz="2000" dirty="0">
                <a:solidFill>
                  <a:srgbClr val="0033CC"/>
                </a:solidFill>
                <a:effectLst>
                  <a:outerShdw blurRad="38100" dist="38100" dir="2700000" algn="tl">
                    <a:srgbClr val="000000"/>
                  </a:outerShdw>
                </a:effectLst>
              </a:rPr>
              <a:t>You’ve worked really hard on that – well done for keeping going even when it got difficult</a:t>
            </a:r>
          </a:p>
          <a:p>
            <a:pPr>
              <a:defRPr/>
            </a:pPr>
            <a:endParaRPr lang="en-US" altLang="en-US" sz="2000" dirty="0">
              <a:solidFill>
                <a:srgbClr val="800080"/>
              </a:solidFill>
              <a:effectLst>
                <a:outerShdw blurRad="38100" dist="38100" dir="2700000" algn="tl">
                  <a:srgbClr val="000000"/>
                </a:outerShdw>
              </a:effectLst>
            </a:endParaRPr>
          </a:p>
          <a:p>
            <a:pPr>
              <a:defRPr/>
            </a:pPr>
            <a:r>
              <a:rPr lang="en-US" altLang="en-US" sz="2000" dirty="0">
                <a:solidFill>
                  <a:srgbClr val="800080"/>
                </a:solidFill>
                <a:effectLst>
                  <a:outerShdw blurRad="38100" dist="38100" dir="2700000" algn="tl">
                    <a:srgbClr val="000000"/>
                  </a:outerShdw>
                </a:effectLst>
              </a:rPr>
              <a:t>Wow  - look at how you’ve improved since last week</a:t>
            </a:r>
          </a:p>
          <a:p>
            <a:pPr>
              <a:defRPr/>
            </a:pPr>
            <a:endParaRPr lang="en-US" altLang="en-US" sz="2000" dirty="0">
              <a:solidFill>
                <a:srgbClr val="800080"/>
              </a:solidFill>
              <a:effectLst>
                <a:outerShdw blurRad="38100" dist="38100" dir="2700000" algn="tl">
                  <a:srgbClr val="000000"/>
                </a:outerShdw>
              </a:effectLst>
            </a:endParaRPr>
          </a:p>
          <a:p>
            <a:pPr>
              <a:defRPr/>
            </a:pPr>
            <a:r>
              <a:rPr lang="en-US" altLang="en-US" sz="2000" dirty="0">
                <a:solidFill>
                  <a:srgbClr val="3333CC"/>
                </a:solidFill>
                <a:effectLst>
                  <a:outerShdw blurRad="38100" dist="38100" dir="2700000" algn="tl">
                    <a:srgbClr val="000000"/>
                  </a:outerShdw>
                </a:effectLst>
              </a:rPr>
              <a:t>How would you like to show what you have learned? </a:t>
            </a:r>
          </a:p>
          <a:p>
            <a:pPr>
              <a:defRPr/>
            </a:pPr>
            <a:endParaRPr lang="en-US" altLang="en-US" sz="2000" dirty="0">
              <a:solidFill>
                <a:srgbClr val="3333CC"/>
              </a:solidFill>
              <a:effectLst>
                <a:outerShdw blurRad="38100" dist="38100" dir="2700000" algn="tl">
                  <a:srgbClr val="000000"/>
                </a:outerShdw>
              </a:effectLst>
            </a:endParaRPr>
          </a:p>
          <a:p>
            <a:pPr>
              <a:defRPr/>
            </a:pPr>
            <a:r>
              <a:rPr lang="en-US" altLang="en-US" sz="2000" dirty="0">
                <a:solidFill>
                  <a:srgbClr val="800080"/>
                </a:solidFill>
                <a:effectLst>
                  <a:outerShdw blurRad="38100" dist="38100" dir="2700000" algn="tl">
                    <a:srgbClr val="000000"/>
                  </a:outerShdw>
                </a:effectLst>
              </a:rPr>
              <a:t>Well done - you’re really pushing yourself today</a:t>
            </a:r>
            <a:r>
              <a:rPr lang="en-US" altLang="en-US" sz="2000" dirty="0">
                <a:solidFill>
                  <a:srgbClr val="990099"/>
                </a:solidFill>
                <a:effectLst>
                  <a:outerShdw blurRad="38100" dist="38100" dir="2700000" algn="tl">
                    <a:srgbClr val="000000"/>
                  </a:outerShdw>
                </a:effectLst>
              </a:rPr>
              <a:t>...</a:t>
            </a:r>
            <a:r>
              <a:rPr lang="en-US" altLang="en-US" sz="2000" dirty="0">
                <a:solidFill>
                  <a:srgbClr val="800080"/>
                </a:solidFill>
                <a:effectLst>
                  <a:outerShdw blurRad="38100" dist="38100" dir="2700000" algn="tl">
                    <a:srgbClr val="000000"/>
                  </a:outerShdw>
                </a:effectLst>
              </a:rPr>
              <a:t> </a:t>
            </a:r>
          </a:p>
          <a:p>
            <a:pPr>
              <a:defRPr/>
            </a:pPr>
            <a:endParaRPr lang="en-US" altLang="en-US" sz="2000" dirty="0">
              <a:solidFill>
                <a:srgbClr val="800080"/>
              </a:solidFill>
              <a:effectLst>
                <a:outerShdw blurRad="38100" dist="38100" dir="2700000" algn="tl">
                  <a:srgbClr val="000000"/>
                </a:outerShdw>
              </a:effectLst>
            </a:endParaRPr>
          </a:p>
          <a:p>
            <a:pPr>
              <a:defRPr/>
            </a:pPr>
            <a:r>
              <a:rPr lang="en-US" altLang="en-US" sz="2000" dirty="0">
                <a:solidFill>
                  <a:srgbClr val="3333CC"/>
                </a:solidFill>
                <a:effectLst>
                  <a:outerShdw blurRad="38100" dist="38100" dir="2700000" algn="tl">
                    <a:srgbClr val="000000"/>
                  </a:outerShdw>
                </a:effectLst>
              </a:rPr>
              <a:t>Every time you </a:t>
            </a:r>
            <a:r>
              <a:rPr lang="en-US" altLang="en-US" sz="2000" dirty="0" err="1" smtClean="0">
                <a:solidFill>
                  <a:srgbClr val="3333CC"/>
                </a:solidFill>
                <a:effectLst>
                  <a:outerShdw blurRad="38100" dist="38100" dir="2700000" algn="tl">
                    <a:srgbClr val="000000"/>
                  </a:outerShdw>
                </a:effectLst>
              </a:rPr>
              <a:t>practise</a:t>
            </a:r>
            <a:r>
              <a:rPr lang="en-US" altLang="en-US" sz="2000" dirty="0">
                <a:solidFill>
                  <a:srgbClr val="3333CC"/>
                </a:solidFill>
                <a:effectLst>
                  <a:outerShdw blurRad="38100" dist="38100" dir="2700000" algn="tl">
                    <a:srgbClr val="000000"/>
                  </a:outerShdw>
                </a:effectLst>
              </a:rPr>
              <a:t>, you’re making connections in your brain stronger</a:t>
            </a:r>
          </a:p>
          <a:p>
            <a:pPr>
              <a:defRPr/>
            </a:pPr>
            <a:endParaRPr lang="en-US" altLang="en-US" sz="2000" dirty="0">
              <a:solidFill>
                <a:srgbClr val="3333CC"/>
              </a:solidFill>
              <a:effectLst>
                <a:outerShdw blurRad="38100" dist="38100" dir="2700000" algn="tl">
                  <a:srgbClr val="000000"/>
                </a:outerShdw>
              </a:effectLst>
            </a:endParaRPr>
          </a:p>
          <a:p>
            <a:pPr>
              <a:defRPr/>
            </a:pPr>
            <a:r>
              <a:rPr lang="en-US" altLang="en-US" sz="2000" dirty="0">
                <a:solidFill>
                  <a:srgbClr val="990099"/>
                </a:solidFill>
                <a:effectLst>
                  <a:outerShdw blurRad="38100" dist="38100" dir="2700000" algn="tl">
                    <a:srgbClr val="000000"/>
                  </a:outerShdw>
                </a:effectLst>
              </a:rPr>
              <a:t>Good - it’s making you think - that’s how your brain is growing! </a:t>
            </a:r>
          </a:p>
          <a:p>
            <a:pPr>
              <a:defRPr/>
            </a:pPr>
            <a:endParaRPr lang="en-US" altLang="en-US" sz="2000" dirty="0">
              <a:solidFill>
                <a:srgbClr val="990099"/>
              </a:solidFill>
              <a:effectLst>
                <a:outerShdw blurRad="38100" dist="38100" dir="2700000" algn="tl">
                  <a:srgbClr val="000000"/>
                </a:outerShdw>
              </a:effectLst>
            </a:endParaRPr>
          </a:p>
          <a:p>
            <a:pPr>
              <a:defRPr/>
            </a:pPr>
            <a:r>
              <a:rPr lang="en-US" altLang="en-US" sz="2000" dirty="0">
                <a:solidFill>
                  <a:srgbClr val="3333CC"/>
                </a:solidFill>
                <a:effectLst>
                  <a:outerShdw blurRad="38100" dist="38100" dir="2700000" algn="tl">
                    <a:srgbClr val="000000"/>
                  </a:outerShdw>
                </a:effectLst>
              </a:rPr>
              <a:t>This is a really valuable mistake. Let’s think about why it didn’t work and learn from it.</a:t>
            </a:r>
          </a:p>
          <a:p>
            <a:pPr>
              <a:defRPr/>
            </a:pPr>
            <a:endParaRPr lang="en-US" altLang="en-US" sz="2000" dirty="0">
              <a:solidFill>
                <a:srgbClr val="3333CC"/>
              </a:solidFill>
              <a:effectLst>
                <a:outerShdw blurRad="38100" dist="38100" dir="2700000" algn="tl">
                  <a:srgbClr val="000000"/>
                </a:outerShdw>
              </a:effectLst>
            </a:endParaRPr>
          </a:p>
          <a:p>
            <a:pPr>
              <a:defRPr/>
            </a:pPr>
            <a:endParaRPr lang="en-US" altLang="en-US" dirty="0">
              <a:solidFill>
                <a:srgbClr val="990099"/>
              </a:solidFill>
              <a:effectLst>
                <a:outerShdw blurRad="38100" dist="38100" dir="2700000" algn="tl">
                  <a:srgbClr val="000000"/>
                </a:outerShdw>
              </a:effectLst>
            </a:endParaRPr>
          </a:p>
          <a:p>
            <a:pPr>
              <a:defRPr/>
            </a:pPr>
            <a:endParaRPr lang="en-US" altLang="en-US" dirty="0">
              <a:solidFill>
                <a:srgbClr val="990099"/>
              </a:solidFill>
              <a:effectLst>
                <a:outerShdw blurRad="38100" dist="38100" dir="2700000" algn="tl">
                  <a:srgbClr val="000000"/>
                </a:outerShdw>
              </a:effectLst>
            </a:endParaRPr>
          </a:p>
          <a:p>
            <a:pPr>
              <a:spcBef>
                <a:spcPct val="50000"/>
              </a:spcBef>
              <a:defRPr/>
            </a:pPr>
            <a:endParaRPr lang="en-GB" altLang="en-US" sz="1600" dirty="0"/>
          </a:p>
        </p:txBody>
      </p:sp>
    </p:spTree>
    <p:extLst>
      <p:ext uri="{BB962C8B-B14F-4D97-AF65-F5344CB8AC3E}">
        <p14:creationId xmlns:p14="http://schemas.microsoft.com/office/powerpoint/2010/main" val="1573767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684213" y="549275"/>
            <a:ext cx="7991475"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ltLang="en-US" sz="2400" b="1">
                <a:solidFill>
                  <a:srgbClr val="0033CC"/>
                </a:solidFill>
              </a:rPr>
              <a:t>Any improvement requires change </a:t>
            </a:r>
          </a:p>
          <a:p>
            <a:pPr algn="ctr" eaLnBrk="1" hangingPunct="1">
              <a:spcBef>
                <a:spcPct val="50000"/>
              </a:spcBef>
            </a:pPr>
            <a:r>
              <a:rPr lang="en-GB" altLang="en-US" sz="2400" b="1">
                <a:solidFill>
                  <a:srgbClr val="0033CC"/>
                </a:solidFill>
              </a:rPr>
              <a:t>Change involves doing something differently and moving out of the ‘comfort zone’</a:t>
            </a:r>
          </a:p>
          <a:p>
            <a:pPr algn="ctr" eaLnBrk="1" hangingPunct="1">
              <a:spcBef>
                <a:spcPct val="50000"/>
              </a:spcBef>
            </a:pPr>
            <a:r>
              <a:rPr lang="en-GB" altLang="en-US" sz="2400" b="1">
                <a:solidFill>
                  <a:srgbClr val="0033CC"/>
                </a:solidFill>
              </a:rPr>
              <a:t>Change can be exciting or daunting; exhilarating or frightening</a:t>
            </a:r>
          </a:p>
          <a:p>
            <a:pPr algn="ctr" eaLnBrk="1" hangingPunct="1">
              <a:spcBef>
                <a:spcPct val="50000"/>
              </a:spcBef>
            </a:pPr>
            <a:r>
              <a:rPr lang="en-GB" altLang="en-US" sz="2400" b="1">
                <a:solidFill>
                  <a:srgbClr val="0033CC"/>
                </a:solidFill>
              </a:rPr>
              <a:t>Change involves establishing new habits and practising them to establish a new norm</a:t>
            </a:r>
            <a:r>
              <a:rPr lang="en-GB" altLang="en-US" sz="2400">
                <a:solidFill>
                  <a:srgbClr val="0033CC"/>
                </a:solidFill>
              </a:rPr>
              <a:t> </a:t>
            </a:r>
          </a:p>
          <a:p>
            <a:pPr eaLnBrk="1" hangingPunct="1">
              <a:spcBef>
                <a:spcPct val="50000"/>
              </a:spcBef>
            </a:pPr>
            <a:endParaRPr lang="en-GB" altLang="en-US">
              <a:solidFill>
                <a:schemeClr val="accent2"/>
              </a:solidFill>
            </a:endParaRPr>
          </a:p>
          <a:p>
            <a:pPr algn="ctr" eaLnBrk="1" hangingPunct="1">
              <a:spcBef>
                <a:spcPct val="50000"/>
              </a:spcBef>
            </a:pPr>
            <a:r>
              <a:rPr lang="en-GB" altLang="en-US" sz="2400" b="1" i="1">
                <a:solidFill>
                  <a:srgbClr val="7030A0"/>
                </a:solidFill>
              </a:rPr>
              <a:t>Definition of insanity:</a:t>
            </a:r>
          </a:p>
          <a:p>
            <a:pPr algn="ctr" eaLnBrk="1" hangingPunct="1">
              <a:spcBef>
                <a:spcPct val="50000"/>
              </a:spcBef>
            </a:pPr>
            <a:r>
              <a:rPr lang="en-GB" altLang="en-US" sz="2400" b="1" i="1">
                <a:solidFill>
                  <a:srgbClr val="7030A0"/>
                </a:solidFill>
              </a:rPr>
              <a:t> ‘Doing the same thing over and over again and expecting different results.’ </a:t>
            </a:r>
            <a:br>
              <a:rPr lang="en-GB" altLang="en-US" sz="2400" b="1" i="1">
                <a:solidFill>
                  <a:srgbClr val="7030A0"/>
                </a:solidFill>
              </a:rPr>
            </a:br>
            <a:r>
              <a:rPr lang="en-GB" altLang="en-US" sz="2000" b="1" i="1">
                <a:solidFill>
                  <a:srgbClr val="7030A0"/>
                </a:solidFill>
              </a:rPr>
              <a:t>Albert Einstein</a:t>
            </a:r>
            <a:r>
              <a:rPr lang="en-GB" altLang="en-US" sz="2400" b="1" i="1">
                <a:solidFill>
                  <a:srgbClr val="7030A0"/>
                </a:solidFill>
              </a:rPr>
              <a:t> </a:t>
            </a:r>
          </a:p>
          <a:p>
            <a:pPr eaLnBrk="1" hangingPunct="1">
              <a:spcBef>
                <a:spcPct val="50000"/>
              </a:spcBef>
            </a:pPr>
            <a:r>
              <a:rPr lang="en-GB" altLang="en-US" b="1">
                <a:solidFill>
                  <a:srgbClr val="1BB71F"/>
                </a:solidFill>
              </a:rPr>
              <a:t/>
            </a:r>
            <a:br>
              <a:rPr lang="en-GB" altLang="en-US" b="1">
                <a:solidFill>
                  <a:srgbClr val="1BB71F"/>
                </a:solidFill>
              </a:rPr>
            </a:br>
            <a:r>
              <a:rPr lang="en-GB" altLang="en-US" b="1"/>
              <a:t/>
            </a:r>
            <a:br>
              <a:rPr lang="en-GB" altLang="en-US" b="1"/>
            </a:br>
            <a:endParaRPr lang="en-GB" altLang="en-US"/>
          </a:p>
        </p:txBody>
      </p:sp>
    </p:spTree>
    <p:extLst>
      <p:ext uri="{BB962C8B-B14F-4D97-AF65-F5344CB8AC3E}">
        <p14:creationId xmlns:p14="http://schemas.microsoft.com/office/powerpoint/2010/main" val="1289507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742" t="11634" r="10257" b="41548"/>
          <a:stretch/>
        </p:blipFill>
        <p:spPr bwMode="auto">
          <a:xfrm>
            <a:off x="2691927" y="2996952"/>
            <a:ext cx="2704308" cy="2813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9015" b="20126"/>
          <a:stretch/>
        </p:blipFill>
        <p:spPr bwMode="auto">
          <a:xfrm>
            <a:off x="971600" y="836712"/>
            <a:ext cx="1714500" cy="2341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5896" b="31427"/>
          <a:stretch/>
        </p:blipFill>
        <p:spPr bwMode="auto">
          <a:xfrm>
            <a:off x="5008078" y="931849"/>
            <a:ext cx="3099979" cy="2353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70145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683568" y="692696"/>
            <a:ext cx="770485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en-US" altLang="en-US" sz="2400" i="1" dirty="0" smtClean="0">
                <a:solidFill>
                  <a:srgbClr val="0033CC"/>
                </a:solidFill>
              </a:rPr>
              <a:t>“How children feel about themselves as learners at the age of 11 will be the way they feel about themselves as learners into adult hood and effect their future learning choices”.</a:t>
            </a:r>
          </a:p>
          <a:p>
            <a:pPr algn="r" eaLnBrk="1" hangingPunct="1"/>
            <a:endParaRPr lang="en-US" altLang="en-US" sz="2400" i="1" dirty="0">
              <a:solidFill>
                <a:srgbClr val="0033CC"/>
              </a:solidFill>
            </a:endParaRPr>
          </a:p>
          <a:p>
            <a:pPr algn="r" eaLnBrk="1" hangingPunct="1"/>
            <a:r>
              <a:rPr lang="en-US" altLang="en-US" sz="2400" i="1" dirty="0" smtClean="0">
                <a:solidFill>
                  <a:srgbClr val="0033CC"/>
                </a:solidFill>
              </a:rPr>
              <a:t>When </a:t>
            </a:r>
            <a:r>
              <a:rPr lang="en-US" altLang="en-US" sz="2400" i="1" dirty="0">
                <a:solidFill>
                  <a:srgbClr val="0033CC"/>
                </a:solidFill>
              </a:rPr>
              <a:t>learners </a:t>
            </a:r>
            <a:r>
              <a:rPr lang="en-GB" altLang="en-US" sz="2400" i="1" dirty="0">
                <a:solidFill>
                  <a:srgbClr val="0033CC"/>
                </a:solidFill>
              </a:rPr>
              <a:t>are motivated and actively involved in their learning; when they talk meaningfully about how they learn; when they take more responsibility for themselves and their learning and understand that effort is the key to success….then they </a:t>
            </a:r>
            <a:r>
              <a:rPr lang="en-GB" altLang="en-US" sz="2400" i="1" dirty="0" smtClean="0">
                <a:solidFill>
                  <a:srgbClr val="0033CC"/>
                </a:solidFill>
              </a:rPr>
              <a:t>are </a:t>
            </a:r>
            <a:r>
              <a:rPr lang="en-GB" altLang="en-US" sz="2400" i="1" dirty="0">
                <a:solidFill>
                  <a:srgbClr val="0033CC"/>
                </a:solidFill>
              </a:rPr>
              <a:t>more likely to make better progress, develop greater confidence and independence and </a:t>
            </a:r>
            <a:r>
              <a:rPr lang="en-GB" altLang="en-US" sz="2400" i="1" dirty="0" smtClean="0">
                <a:solidFill>
                  <a:srgbClr val="0033CC"/>
                </a:solidFill>
              </a:rPr>
              <a:t>become higher </a:t>
            </a:r>
            <a:r>
              <a:rPr lang="en-GB" altLang="en-US" sz="2400" i="1" dirty="0">
                <a:solidFill>
                  <a:srgbClr val="0033CC"/>
                </a:solidFill>
              </a:rPr>
              <a:t>achievers</a:t>
            </a:r>
            <a:r>
              <a:rPr lang="en-GB" altLang="en-US" sz="2400" i="1" dirty="0" smtClean="0">
                <a:solidFill>
                  <a:srgbClr val="0033CC"/>
                </a:solidFill>
              </a:rPr>
              <a:t>.</a:t>
            </a:r>
          </a:p>
          <a:p>
            <a:pPr algn="r" eaLnBrk="1" hangingPunct="1"/>
            <a:endParaRPr lang="en-GB" altLang="en-US" sz="2400" i="1" dirty="0">
              <a:solidFill>
                <a:srgbClr val="0033CC"/>
              </a:solidFill>
            </a:endParaRPr>
          </a:p>
          <a:p>
            <a:pPr algn="r" eaLnBrk="1" hangingPunct="1"/>
            <a:r>
              <a:rPr lang="en-GB" altLang="en-US" sz="2400" i="1" dirty="0" smtClean="0">
                <a:solidFill>
                  <a:srgbClr val="0033CC"/>
                </a:solidFill>
              </a:rPr>
              <a:t>Di </a:t>
            </a:r>
            <a:r>
              <a:rPr lang="en-GB" altLang="en-US" sz="2400" i="1" dirty="0" err="1" smtClean="0">
                <a:solidFill>
                  <a:srgbClr val="0033CC"/>
                </a:solidFill>
              </a:rPr>
              <a:t>Pardoe</a:t>
            </a:r>
            <a:endParaRPr lang="en-GB" altLang="en-US" sz="2400" i="1" dirty="0">
              <a:solidFill>
                <a:srgbClr val="0033CC"/>
              </a:solidFill>
            </a:endParaRPr>
          </a:p>
          <a:p>
            <a:pPr eaLnBrk="1" hangingPunct="1"/>
            <a:endParaRPr lang="en-GB" altLang="en-US" sz="2400" dirty="0"/>
          </a:p>
        </p:txBody>
      </p:sp>
    </p:spTree>
    <p:extLst>
      <p:ext uri="{BB962C8B-B14F-4D97-AF65-F5344CB8AC3E}">
        <p14:creationId xmlns:p14="http://schemas.microsoft.com/office/powerpoint/2010/main" val="4019971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585837"/>
            <a:ext cx="6724470" cy="6155531"/>
          </a:xfrm>
          <a:prstGeom prst="rect">
            <a:avLst/>
          </a:prstGeom>
          <a:noFill/>
        </p:spPr>
        <p:txBody>
          <a:bodyPr wrap="none" rtlCol="0">
            <a:spAutoFit/>
          </a:bodyPr>
          <a:lstStyle/>
          <a:p>
            <a:pPr algn="ctr"/>
            <a:r>
              <a:rPr lang="en-GB" sz="1600" dirty="0" smtClean="0"/>
              <a:t>10 Questions you can ask to help develop a Growth </a:t>
            </a:r>
            <a:r>
              <a:rPr lang="en-GB" sz="1600" dirty="0" err="1" smtClean="0"/>
              <a:t>Mindset</a:t>
            </a:r>
            <a:r>
              <a:rPr lang="en-GB" sz="1600" dirty="0" smtClean="0"/>
              <a:t> in your children</a:t>
            </a:r>
          </a:p>
          <a:p>
            <a:pPr algn="ctr"/>
            <a:endParaRPr lang="en-GB" sz="1600" dirty="0"/>
          </a:p>
          <a:p>
            <a:pPr marL="342900" indent="-342900" algn="ctr">
              <a:buAutoNum type="arabicPeriod"/>
            </a:pPr>
            <a:r>
              <a:rPr lang="en-GB" sz="1600" dirty="0" smtClean="0"/>
              <a:t>What did you do today that made you think hard?</a:t>
            </a:r>
          </a:p>
          <a:p>
            <a:pPr marL="342900" indent="-342900" algn="ctr">
              <a:buAutoNum type="arabicPeriod"/>
            </a:pPr>
            <a:r>
              <a:rPr lang="en-GB" sz="1600" dirty="0" smtClean="0"/>
              <a:t>What happened today that made you keep on going?</a:t>
            </a:r>
          </a:p>
          <a:p>
            <a:pPr marL="342900" indent="-342900" algn="ctr">
              <a:buAutoNum type="arabicPeriod"/>
            </a:pPr>
            <a:r>
              <a:rPr lang="en-GB" sz="1600" dirty="0" smtClean="0"/>
              <a:t>What can you learn from this?</a:t>
            </a:r>
          </a:p>
          <a:p>
            <a:pPr marL="342900" indent="-342900" algn="ctr">
              <a:buAutoNum type="arabicPeriod"/>
            </a:pPr>
            <a:r>
              <a:rPr lang="en-GB" sz="1600" dirty="0" smtClean="0"/>
              <a:t>What mistake did you make that taught you something?</a:t>
            </a:r>
          </a:p>
          <a:p>
            <a:pPr marL="342900" indent="-342900" algn="ctr">
              <a:buAutoNum type="arabicPeriod"/>
            </a:pPr>
            <a:r>
              <a:rPr lang="en-GB" sz="1600" dirty="0" smtClean="0"/>
              <a:t>What did you try hard at today?</a:t>
            </a:r>
          </a:p>
          <a:p>
            <a:pPr marL="342900" indent="-342900" algn="ctr">
              <a:buAutoNum type="arabicPeriod"/>
            </a:pPr>
            <a:r>
              <a:rPr lang="en-GB" sz="1600" dirty="0" smtClean="0"/>
              <a:t>What strategy are you going to try now?</a:t>
            </a:r>
          </a:p>
          <a:p>
            <a:pPr marL="342900" indent="-342900" algn="ctr">
              <a:buAutoNum type="arabicPeriod"/>
            </a:pPr>
            <a:r>
              <a:rPr lang="en-GB" sz="1600" dirty="0" smtClean="0"/>
              <a:t>What will you do to challenge yourself?</a:t>
            </a:r>
          </a:p>
          <a:p>
            <a:pPr marL="342900" indent="-342900" algn="ctr">
              <a:buAutoNum type="arabicPeriod"/>
            </a:pPr>
            <a:r>
              <a:rPr lang="en-GB" sz="1600" dirty="0" smtClean="0"/>
              <a:t>What will you do to improve your work?</a:t>
            </a:r>
          </a:p>
          <a:p>
            <a:pPr marL="342900" indent="-342900" algn="ctr">
              <a:buAutoNum type="arabicPeriod"/>
            </a:pPr>
            <a:r>
              <a:rPr lang="en-GB" sz="1600" dirty="0" smtClean="0"/>
              <a:t>What will you do to solve this problem?</a:t>
            </a:r>
          </a:p>
          <a:p>
            <a:pPr marL="342900" indent="-342900" algn="ctr">
              <a:buAutoNum type="arabicPeriod"/>
            </a:pPr>
            <a:r>
              <a:rPr lang="en-GB" sz="1600" dirty="0" smtClean="0"/>
              <a:t>What will you do to improve your talents?</a:t>
            </a:r>
          </a:p>
          <a:p>
            <a:pPr marL="342900" indent="-342900" algn="ctr">
              <a:buAutoNum type="arabicPeriod"/>
            </a:pPr>
            <a:endParaRPr lang="en-GB" sz="1600" dirty="0"/>
          </a:p>
          <a:p>
            <a:pPr algn="ctr"/>
            <a:r>
              <a:rPr lang="en-GB" sz="1600" dirty="0" smtClean="0"/>
              <a:t>Remember to praise effort! Instead of saying ‘</a:t>
            </a:r>
            <a:r>
              <a:rPr lang="en-GB" sz="1400" dirty="0" smtClean="0"/>
              <a:t>you're</a:t>
            </a:r>
            <a:r>
              <a:rPr lang="en-GB" sz="1600" dirty="0" smtClean="0"/>
              <a:t> so clever’ Say…</a:t>
            </a:r>
          </a:p>
          <a:p>
            <a:pPr algn="ctr"/>
            <a:endParaRPr lang="en-GB" sz="1600" dirty="0"/>
          </a:p>
          <a:p>
            <a:pPr algn="ctr"/>
            <a:r>
              <a:rPr lang="en-GB" sz="1600" dirty="0" smtClean="0"/>
              <a:t>You tried really hard on that!</a:t>
            </a:r>
          </a:p>
          <a:p>
            <a:pPr algn="ctr"/>
            <a:r>
              <a:rPr lang="en-GB" sz="1600" dirty="0" smtClean="0"/>
              <a:t>You never gave up, even when it got hard!</a:t>
            </a:r>
          </a:p>
          <a:p>
            <a:pPr algn="ctr"/>
            <a:r>
              <a:rPr lang="en-GB" sz="1600" dirty="0" smtClean="0"/>
              <a:t>You have really improved on…</a:t>
            </a:r>
          </a:p>
          <a:p>
            <a:pPr algn="ctr"/>
            <a:r>
              <a:rPr lang="en-GB" sz="1600" dirty="0" smtClean="0"/>
              <a:t>What a creative solution to that problem!</a:t>
            </a:r>
          </a:p>
          <a:p>
            <a:pPr algn="ctr"/>
            <a:r>
              <a:rPr lang="en-GB" sz="1600" dirty="0" smtClean="0"/>
              <a:t>I like/admire the way you are…</a:t>
            </a:r>
          </a:p>
          <a:p>
            <a:pPr algn="ctr"/>
            <a:r>
              <a:rPr lang="en-GB" sz="1600" dirty="0" smtClean="0"/>
              <a:t>I can tell you have tried your best because…</a:t>
            </a:r>
          </a:p>
          <a:p>
            <a:pPr algn="ctr"/>
            <a:r>
              <a:rPr lang="en-GB" sz="1600" dirty="0" smtClean="0"/>
              <a:t>Great thinking!</a:t>
            </a:r>
          </a:p>
          <a:p>
            <a:pPr algn="ctr"/>
            <a:r>
              <a:rPr lang="en-GB" sz="1600" dirty="0" smtClean="0"/>
              <a:t>You remembered to…. </a:t>
            </a:r>
            <a:r>
              <a:rPr lang="en-GB" sz="1600" dirty="0"/>
              <a:t>w</a:t>
            </a:r>
            <a:r>
              <a:rPr lang="en-GB" sz="1600" dirty="0" smtClean="0"/>
              <a:t>ell done! </a:t>
            </a:r>
          </a:p>
          <a:p>
            <a:pPr algn="ctr"/>
            <a:endParaRPr lang="en-GB" sz="1600" dirty="0"/>
          </a:p>
        </p:txBody>
      </p:sp>
    </p:spTree>
    <p:extLst>
      <p:ext uri="{BB962C8B-B14F-4D97-AF65-F5344CB8AC3E}">
        <p14:creationId xmlns:p14="http://schemas.microsoft.com/office/powerpoint/2010/main" val="25584453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1720" y="2060848"/>
            <a:ext cx="5040560" cy="769441"/>
          </a:xfrm>
          <a:prstGeom prst="rect">
            <a:avLst/>
          </a:prstGeom>
          <a:noFill/>
        </p:spPr>
        <p:txBody>
          <a:bodyPr wrap="square" rtlCol="0">
            <a:spAutoFit/>
          </a:bodyPr>
          <a:lstStyle/>
          <a:p>
            <a:pPr algn="ctr"/>
            <a:r>
              <a:rPr lang="en-GB" sz="4400" b="1" dirty="0" smtClean="0"/>
              <a:t>Thank You!</a:t>
            </a:r>
            <a:endParaRPr lang="en-GB" sz="4400" b="1" dirty="0"/>
          </a:p>
        </p:txBody>
      </p:sp>
    </p:spTree>
    <p:extLst>
      <p:ext uri="{BB962C8B-B14F-4D97-AF65-F5344CB8AC3E}">
        <p14:creationId xmlns:p14="http://schemas.microsoft.com/office/powerpoint/2010/main" val="2317702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827584" y="908050"/>
            <a:ext cx="7272808"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800" b="1" i="1" dirty="0">
                <a:solidFill>
                  <a:srgbClr val="0000FF"/>
                </a:solidFill>
              </a:rPr>
              <a:t>Growing citizens of the 21</a:t>
            </a:r>
            <a:r>
              <a:rPr lang="en-GB" altLang="en-US" sz="2800" b="1" i="1" baseline="30000" dirty="0">
                <a:solidFill>
                  <a:srgbClr val="0000FF"/>
                </a:solidFill>
              </a:rPr>
              <a:t>st</a:t>
            </a:r>
            <a:r>
              <a:rPr lang="en-GB" altLang="en-US" sz="2800" b="1" i="1" dirty="0">
                <a:solidFill>
                  <a:srgbClr val="0000FF"/>
                </a:solidFill>
              </a:rPr>
              <a:t> Century</a:t>
            </a:r>
          </a:p>
          <a:p>
            <a:pPr eaLnBrk="1" hangingPunct="1">
              <a:spcBef>
                <a:spcPct val="50000"/>
              </a:spcBef>
            </a:pPr>
            <a:endParaRPr lang="en-GB" altLang="en-US" sz="2800" b="1" i="1" dirty="0">
              <a:solidFill>
                <a:srgbClr val="0000FF"/>
              </a:solidFill>
            </a:endParaRPr>
          </a:p>
          <a:p>
            <a:pPr eaLnBrk="1" hangingPunct="1"/>
            <a:r>
              <a:rPr lang="en-GB" altLang="en-US" sz="2000" i="1" dirty="0" smtClean="0">
                <a:solidFill>
                  <a:srgbClr val="9900CC"/>
                </a:solidFill>
              </a:rPr>
              <a:t>We </a:t>
            </a:r>
            <a:r>
              <a:rPr lang="en-GB" altLang="en-US" sz="2000" i="1" dirty="0">
                <a:solidFill>
                  <a:srgbClr val="9900CC"/>
                </a:solidFill>
              </a:rPr>
              <a:t>all want the very best for our children. They are growing up in a world that is changing so rapidly we have little idea about what their futures will be like! We therefore need to prepare them for change and challenge and provide them with</a:t>
            </a:r>
            <a:r>
              <a:rPr lang="en-US" altLang="en-US" sz="2000" i="1" dirty="0">
                <a:solidFill>
                  <a:srgbClr val="9900CC"/>
                </a:solidFill>
              </a:rPr>
              <a:t> the opportunities to be the best they can be. </a:t>
            </a:r>
          </a:p>
          <a:p>
            <a:pPr eaLnBrk="1" hangingPunct="1"/>
            <a:r>
              <a:rPr lang="en-US" altLang="en-US" sz="2000" i="1" dirty="0">
                <a:solidFill>
                  <a:srgbClr val="0000FF"/>
                </a:solidFill>
              </a:rPr>
              <a:t> </a:t>
            </a:r>
            <a:endParaRPr lang="en-GB" altLang="en-US" sz="2000" b="1" i="1" dirty="0">
              <a:solidFill>
                <a:srgbClr val="0000FF"/>
              </a:solidFill>
            </a:endParaRPr>
          </a:p>
          <a:p>
            <a:pPr eaLnBrk="1" hangingPunct="1"/>
            <a:r>
              <a:rPr lang="en-GB" altLang="en-US" sz="2000" b="1" i="1" dirty="0" smtClean="0">
                <a:solidFill>
                  <a:srgbClr val="0000FF"/>
                </a:solidFill>
              </a:rPr>
              <a:t>What </a:t>
            </a:r>
            <a:r>
              <a:rPr lang="en-GB" altLang="en-US" sz="2000" b="1" i="1" dirty="0">
                <a:solidFill>
                  <a:srgbClr val="0000FF"/>
                </a:solidFill>
              </a:rPr>
              <a:t>do we mean by learning success?</a:t>
            </a:r>
          </a:p>
          <a:p>
            <a:pPr eaLnBrk="1" hangingPunct="1"/>
            <a:r>
              <a:rPr lang="en-GB" altLang="en-US" sz="2000" b="1" i="1" dirty="0">
                <a:solidFill>
                  <a:srgbClr val="0000FF"/>
                </a:solidFill>
              </a:rPr>
              <a:t>What do successful learners do?</a:t>
            </a:r>
          </a:p>
          <a:p>
            <a:pPr eaLnBrk="1" hangingPunct="1"/>
            <a:r>
              <a:rPr lang="en-GB" altLang="en-US" sz="2000" b="1" i="1" dirty="0">
                <a:solidFill>
                  <a:srgbClr val="0000FF"/>
                </a:solidFill>
              </a:rPr>
              <a:t>What is real achievement?</a:t>
            </a:r>
          </a:p>
          <a:p>
            <a:pPr eaLnBrk="1" hangingPunct="1"/>
            <a:r>
              <a:rPr lang="en-GB" altLang="en-US" sz="2000" b="1" i="1" dirty="0">
                <a:solidFill>
                  <a:srgbClr val="0000FF"/>
                </a:solidFill>
              </a:rPr>
              <a:t>How can we best promote and support learning at home?</a:t>
            </a:r>
          </a:p>
        </p:txBody>
      </p:sp>
    </p:spTree>
    <p:extLst>
      <p:ext uri="{BB962C8B-B14F-4D97-AF65-F5344CB8AC3E}">
        <p14:creationId xmlns:p14="http://schemas.microsoft.com/office/powerpoint/2010/main" val="81484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755576" y="1052512"/>
            <a:ext cx="7704855" cy="440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pPr>
            <a:r>
              <a:rPr lang="en-US" altLang="en-US" sz="2550" i="1" dirty="0">
                <a:solidFill>
                  <a:srgbClr val="7332A4"/>
                </a:solidFill>
                <a:latin typeface="Arial" pitchFamily="34" charset="0"/>
              </a:rPr>
              <a:t> have the opportunities to be the best they can be </a:t>
            </a:r>
          </a:p>
          <a:p>
            <a:pPr eaLnBrk="1" hangingPunct="1">
              <a:spcBef>
                <a:spcPct val="50000"/>
              </a:spcBef>
              <a:buFontTx/>
              <a:buChar char="•"/>
            </a:pPr>
            <a:r>
              <a:rPr lang="en-GB" altLang="en-US" sz="2550" i="1" dirty="0">
                <a:solidFill>
                  <a:srgbClr val="7332A4"/>
                </a:solidFill>
                <a:latin typeface="Arial" pitchFamily="34" charset="0"/>
              </a:rPr>
              <a:t> have high levels of oral communication</a:t>
            </a:r>
          </a:p>
          <a:p>
            <a:pPr eaLnBrk="1" hangingPunct="1">
              <a:spcBef>
                <a:spcPct val="50000"/>
              </a:spcBef>
              <a:buFontTx/>
              <a:buChar char="•"/>
            </a:pPr>
            <a:r>
              <a:rPr lang="en-US" altLang="en-US" sz="2550" i="1" dirty="0">
                <a:solidFill>
                  <a:srgbClr val="7332A4"/>
                </a:solidFill>
                <a:latin typeface="Arial" pitchFamily="34" charset="0"/>
              </a:rPr>
              <a:t> are </a:t>
            </a:r>
            <a:r>
              <a:rPr lang="en-GB" altLang="en-US" sz="2550" i="1" dirty="0">
                <a:solidFill>
                  <a:srgbClr val="7332A4"/>
                </a:solidFill>
                <a:latin typeface="Arial" pitchFamily="34" charset="0"/>
              </a:rPr>
              <a:t>confident and motivated and embrace challenge</a:t>
            </a:r>
          </a:p>
          <a:p>
            <a:pPr eaLnBrk="1" hangingPunct="1">
              <a:spcBef>
                <a:spcPct val="50000"/>
              </a:spcBef>
              <a:buFontTx/>
              <a:buChar char="•"/>
            </a:pPr>
            <a:r>
              <a:rPr lang="en-GB" altLang="en-US" sz="2550" i="1" dirty="0">
                <a:solidFill>
                  <a:srgbClr val="7332A4"/>
                </a:solidFill>
                <a:latin typeface="Arial" pitchFamily="34" charset="0"/>
              </a:rPr>
              <a:t> persevere and are resilient in the face of difficulties</a:t>
            </a:r>
          </a:p>
          <a:p>
            <a:pPr eaLnBrk="1" hangingPunct="1">
              <a:spcBef>
                <a:spcPct val="50000"/>
              </a:spcBef>
              <a:buFontTx/>
              <a:buChar char="•"/>
            </a:pPr>
            <a:r>
              <a:rPr lang="en-GB" altLang="en-US" sz="2550" i="1" dirty="0">
                <a:solidFill>
                  <a:srgbClr val="7332A4"/>
                </a:solidFill>
                <a:latin typeface="Arial" pitchFamily="34" charset="0"/>
              </a:rPr>
              <a:t> use critical and creative thinking to solve problems </a:t>
            </a:r>
          </a:p>
          <a:p>
            <a:pPr eaLnBrk="1" hangingPunct="1">
              <a:spcBef>
                <a:spcPct val="50000"/>
              </a:spcBef>
              <a:buFontTx/>
              <a:buChar char="•"/>
            </a:pPr>
            <a:r>
              <a:rPr lang="en-GB" altLang="en-US" sz="2550" i="1" dirty="0">
                <a:solidFill>
                  <a:srgbClr val="7332A4"/>
                </a:solidFill>
                <a:latin typeface="Arial" pitchFamily="34" charset="0"/>
              </a:rPr>
              <a:t> work collaboratively and independently</a:t>
            </a:r>
          </a:p>
          <a:p>
            <a:pPr eaLnBrk="1" hangingPunct="1">
              <a:spcBef>
                <a:spcPct val="50000"/>
              </a:spcBef>
              <a:buFontTx/>
              <a:buChar char="•"/>
            </a:pPr>
            <a:r>
              <a:rPr lang="en-GB" altLang="en-US" sz="2550" i="1" dirty="0">
                <a:solidFill>
                  <a:srgbClr val="7332A4"/>
                </a:solidFill>
                <a:latin typeface="Arial" pitchFamily="34" charset="0"/>
              </a:rPr>
              <a:t>take responsibility for themselves and their learning</a:t>
            </a:r>
          </a:p>
        </p:txBody>
      </p:sp>
      <p:sp>
        <p:nvSpPr>
          <p:cNvPr id="19459" name="WordArt 7"/>
          <p:cNvSpPr>
            <a:spLocks noChangeArrowheads="1" noChangeShapeType="1" noTextEdit="1"/>
          </p:cNvSpPr>
          <p:nvPr/>
        </p:nvSpPr>
        <p:spPr bwMode="auto">
          <a:xfrm>
            <a:off x="250825" y="188913"/>
            <a:ext cx="8713788" cy="792162"/>
          </a:xfrm>
          <a:prstGeom prst="rect">
            <a:avLst/>
          </a:prstGeom>
        </p:spPr>
        <p:txBody>
          <a:bodyPr wrap="none" fromWordArt="1">
            <a:prstTxWarp prst="textPlain">
              <a:avLst>
                <a:gd name="adj" fmla="val 50162"/>
              </a:avLst>
            </a:prstTxWarp>
          </a:bodyPr>
          <a:lstStyle/>
          <a:p>
            <a:pPr algn="ctr"/>
            <a:r>
              <a:rPr lang="en-GB" sz="3600" i="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Striving for a future where all learners...</a:t>
            </a:r>
          </a:p>
        </p:txBody>
      </p:sp>
    </p:spTree>
    <p:extLst>
      <p:ext uri="{BB962C8B-B14F-4D97-AF65-F5344CB8AC3E}">
        <p14:creationId xmlns:p14="http://schemas.microsoft.com/office/powerpoint/2010/main" val="2307892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5"/>
          <p:cNvSpPr txBox="1">
            <a:spLocks noChangeArrowheads="1"/>
          </p:cNvSpPr>
          <p:nvPr/>
        </p:nvSpPr>
        <p:spPr bwMode="auto">
          <a:xfrm>
            <a:off x="323850" y="1125538"/>
            <a:ext cx="8569325"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n-GB" altLang="en-US" sz="3000" b="1" i="1">
              <a:solidFill>
                <a:srgbClr val="B400B4"/>
              </a:solidFill>
              <a:latin typeface="Arial" pitchFamily="34" charset="0"/>
            </a:endParaRPr>
          </a:p>
          <a:p>
            <a:pPr eaLnBrk="1" hangingPunct="1">
              <a:spcBef>
                <a:spcPct val="0"/>
              </a:spcBef>
              <a:buFontTx/>
              <a:buNone/>
            </a:pPr>
            <a:r>
              <a:rPr lang="en-GB" altLang="en-US" sz="3000" b="1" i="1">
                <a:solidFill>
                  <a:srgbClr val="B400B4"/>
                </a:solidFill>
                <a:latin typeface="Arial" pitchFamily="34" charset="0"/>
              </a:rPr>
              <a:t>…successful learners...</a:t>
            </a:r>
          </a:p>
          <a:p>
            <a:pPr eaLnBrk="1" hangingPunct="1">
              <a:spcBef>
                <a:spcPct val="0"/>
              </a:spcBef>
              <a:buFontTx/>
              <a:buNone/>
            </a:pPr>
            <a:r>
              <a:rPr lang="en-GB" altLang="en-US" sz="3000" i="1">
                <a:solidFill>
                  <a:srgbClr val="0033CC"/>
                </a:solidFill>
                <a:latin typeface="Arial" pitchFamily="34" charset="0"/>
              </a:rPr>
              <a:t>Who enjoy learning, make progress and achieve </a:t>
            </a:r>
          </a:p>
          <a:p>
            <a:pPr eaLnBrk="1" hangingPunct="1">
              <a:spcBef>
                <a:spcPct val="0"/>
              </a:spcBef>
              <a:buFontTx/>
              <a:buNone/>
            </a:pPr>
            <a:endParaRPr lang="en-GB" altLang="en-US" sz="3000" b="1" i="1">
              <a:solidFill>
                <a:srgbClr val="0033CC"/>
              </a:solidFill>
              <a:latin typeface="Arial" pitchFamily="34" charset="0"/>
            </a:endParaRPr>
          </a:p>
          <a:p>
            <a:pPr eaLnBrk="1" hangingPunct="1">
              <a:spcBef>
                <a:spcPct val="0"/>
              </a:spcBef>
              <a:buFontTx/>
              <a:buNone/>
            </a:pPr>
            <a:r>
              <a:rPr lang="en-GB" altLang="en-US" sz="3000" b="1" i="1">
                <a:solidFill>
                  <a:srgbClr val="B400B4"/>
                </a:solidFill>
                <a:latin typeface="Arial" pitchFamily="34" charset="0"/>
              </a:rPr>
              <a:t>…confident individuals...</a:t>
            </a:r>
            <a:r>
              <a:rPr lang="en-GB" altLang="en-US" sz="3000" i="1">
                <a:solidFill>
                  <a:srgbClr val="B400B4"/>
                </a:solidFill>
                <a:latin typeface="Arial" pitchFamily="34" charset="0"/>
              </a:rPr>
              <a:t> </a:t>
            </a:r>
          </a:p>
          <a:p>
            <a:pPr eaLnBrk="1" hangingPunct="1">
              <a:spcBef>
                <a:spcPct val="0"/>
              </a:spcBef>
              <a:buFontTx/>
              <a:buNone/>
            </a:pPr>
            <a:r>
              <a:rPr lang="en-GB" altLang="en-US" sz="3000" i="1">
                <a:solidFill>
                  <a:srgbClr val="0033CC"/>
                </a:solidFill>
                <a:latin typeface="Arial" pitchFamily="34" charset="0"/>
              </a:rPr>
              <a:t>who are able to live safe, healthy and fulfilling lives </a:t>
            </a:r>
          </a:p>
          <a:p>
            <a:pPr eaLnBrk="1" hangingPunct="1">
              <a:spcBef>
                <a:spcPct val="0"/>
              </a:spcBef>
              <a:buFontTx/>
              <a:buNone/>
            </a:pPr>
            <a:endParaRPr lang="en-GB" altLang="en-US" sz="3000" b="1" i="1">
              <a:solidFill>
                <a:srgbClr val="0033CC"/>
              </a:solidFill>
              <a:latin typeface="Arial" pitchFamily="34" charset="0"/>
            </a:endParaRPr>
          </a:p>
          <a:p>
            <a:pPr eaLnBrk="1" hangingPunct="1">
              <a:spcBef>
                <a:spcPct val="0"/>
              </a:spcBef>
              <a:buFontTx/>
              <a:buNone/>
            </a:pPr>
            <a:r>
              <a:rPr lang="en-GB" altLang="en-US" sz="3000" b="1" i="1">
                <a:solidFill>
                  <a:srgbClr val="B400B4"/>
                </a:solidFill>
                <a:latin typeface="Arial" pitchFamily="34" charset="0"/>
              </a:rPr>
              <a:t>…responsible citizens...</a:t>
            </a:r>
            <a:r>
              <a:rPr lang="en-GB" altLang="en-US" sz="3000" i="1">
                <a:solidFill>
                  <a:srgbClr val="B400B4"/>
                </a:solidFill>
                <a:latin typeface="Arial" pitchFamily="34" charset="0"/>
              </a:rPr>
              <a:t> </a:t>
            </a:r>
          </a:p>
          <a:p>
            <a:pPr eaLnBrk="1" hangingPunct="1">
              <a:spcBef>
                <a:spcPct val="0"/>
              </a:spcBef>
              <a:buFontTx/>
              <a:buNone/>
            </a:pPr>
            <a:r>
              <a:rPr lang="en-GB" altLang="en-US" sz="3000" i="1">
                <a:solidFill>
                  <a:srgbClr val="0033CC"/>
                </a:solidFill>
                <a:latin typeface="Arial" pitchFamily="34" charset="0"/>
              </a:rPr>
              <a:t>who make a positive contribution to society</a:t>
            </a:r>
          </a:p>
          <a:p>
            <a:pPr eaLnBrk="1" hangingPunct="1">
              <a:spcBef>
                <a:spcPct val="50000"/>
              </a:spcBef>
              <a:buFontTx/>
              <a:buNone/>
            </a:pPr>
            <a:endParaRPr lang="en-GB" altLang="en-US" sz="2000">
              <a:solidFill>
                <a:srgbClr val="0033CC"/>
              </a:solidFill>
              <a:latin typeface="Arial" pitchFamily="34" charset="0"/>
            </a:endParaRPr>
          </a:p>
        </p:txBody>
      </p:sp>
      <p:sp>
        <p:nvSpPr>
          <p:cNvPr id="4099" name="WordArt 7"/>
          <p:cNvSpPr>
            <a:spLocks noChangeArrowheads="1" noChangeShapeType="1" noTextEdit="1"/>
          </p:cNvSpPr>
          <p:nvPr/>
        </p:nvSpPr>
        <p:spPr bwMode="auto">
          <a:xfrm>
            <a:off x="250825" y="188913"/>
            <a:ext cx="8713788" cy="792162"/>
          </a:xfrm>
          <a:prstGeom prst="rect">
            <a:avLst/>
          </a:prstGeom>
        </p:spPr>
        <p:txBody>
          <a:bodyPr wrap="none" fromWordArt="1">
            <a:prstTxWarp prst="textPlain">
              <a:avLst>
                <a:gd name="adj" fmla="val 50162"/>
              </a:avLst>
            </a:prstTxWarp>
          </a:bodyPr>
          <a:lstStyle/>
          <a:p>
            <a:pPr algn="ctr"/>
            <a:r>
              <a:rPr lang="en-GB" sz="3600" i="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Towards Successful Learning...</a:t>
            </a:r>
          </a:p>
        </p:txBody>
      </p:sp>
    </p:spTree>
    <p:extLst>
      <p:ext uri="{BB962C8B-B14F-4D97-AF65-F5344CB8AC3E}">
        <p14:creationId xmlns:p14="http://schemas.microsoft.com/office/powerpoint/2010/main" val="3899096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2510" y="476672"/>
            <a:ext cx="6624736" cy="5632311"/>
          </a:xfrm>
          <a:prstGeom prst="rect">
            <a:avLst/>
          </a:prstGeom>
          <a:noFill/>
        </p:spPr>
        <p:txBody>
          <a:bodyPr wrap="square" rtlCol="0">
            <a:spAutoFit/>
          </a:bodyPr>
          <a:lstStyle/>
          <a:p>
            <a:r>
              <a:rPr lang="en-GB" sz="2000" b="1" dirty="0" smtClean="0"/>
              <a:t>What is a successful learner? (what parents say…)</a:t>
            </a:r>
          </a:p>
          <a:p>
            <a:endParaRPr lang="en-GB" sz="2000" b="1" dirty="0"/>
          </a:p>
          <a:p>
            <a:pPr marL="571500" indent="-571500">
              <a:buFont typeface="Wingdings" panose="05000000000000000000" pitchFamily="2" charset="2"/>
              <a:buChar char="Ø"/>
            </a:pPr>
            <a:r>
              <a:rPr lang="en-GB" sz="2000" dirty="0" smtClean="0"/>
              <a:t>Sits nicely</a:t>
            </a:r>
          </a:p>
          <a:p>
            <a:pPr marL="571500" indent="-571500">
              <a:buFont typeface="Wingdings" panose="05000000000000000000" pitchFamily="2" charset="2"/>
              <a:buChar char="Ø"/>
            </a:pPr>
            <a:r>
              <a:rPr lang="en-GB" sz="2000" dirty="0" smtClean="0"/>
              <a:t>Gets all the right answers</a:t>
            </a:r>
          </a:p>
          <a:p>
            <a:pPr marL="571500" indent="-571500">
              <a:buFont typeface="Wingdings" panose="05000000000000000000" pitchFamily="2" charset="2"/>
              <a:buChar char="Ø"/>
            </a:pPr>
            <a:r>
              <a:rPr lang="en-GB" sz="2000" dirty="0" smtClean="0"/>
              <a:t>Finishes the task</a:t>
            </a:r>
          </a:p>
          <a:p>
            <a:pPr marL="571500" indent="-571500">
              <a:buFont typeface="Wingdings" panose="05000000000000000000" pitchFamily="2" charset="2"/>
              <a:buChar char="Ø"/>
            </a:pPr>
            <a:r>
              <a:rPr lang="en-GB" sz="2000" dirty="0" smtClean="0"/>
              <a:t>Doesn’t talk</a:t>
            </a:r>
          </a:p>
          <a:p>
            <a:pPr marL="571500" indent="-571500">
              <a:buFont typeface="Wingdings" panose="05000000000000000000" pitchFamily="2" charset="2"/>
              <a:buChar char="Ø"/>
            </a:pPr>
            <a:r>
              <a:rPr lang="en-GB" sz="2000" dirty="0" smtClean="0"/>
              <a:t>Is interested in the task</a:t>
            </a:r>
          </a:p>
          <a:p>
            <a:pPr marL="571500" indent="-571500">
              <a:buFont typeface="Wingdings" panose="05000000000000000000" pitchFamily="2" charset="2"/>
              <a:buChar char="Ø"/>
            </a:pPr>
            <a:r>
              <a:rPr lang="en-GB" sz="2000" dirty="0" smtClean="0"/>
              <a:t>Doesn’t need help from an adult</a:t>
            </a:r>
          </a:p>
          <a:p>
            <a:pPr marL="571500" indent="-571500">
              <a:buFont typeface="Wingdings" panose="05000000000000000000" pitchFamily="2" charset="2"/>
              <a:buChar char="Ø"/>
            </a:pPr>
            <a:r>
              <a:rPr lang="en-GB" sz="2000" dirty="0" smtClean="0"/>
              <a:t>Gets stickers/rewards</a:t>
            </a:r>
          </a:p>
          <a:p>
            <a:pPr marL="571500" indent="-571500">
              <a:buFont typeface="Wingdings" panose="05000000000000000000" pitchFamily="2" charset="2"/>
              <a:buChar char="Ø"/>
            </a:pPr>
            <a:r>
              <a:rPr lang="en-GB" sz="2000" dirty="0" smtClean="0"/>
              <a:t>Told they are doing a good job</a:t>
            </a:r>
          </a:p>
          <a:p>
            <a:pPr marL="571500" indent="-571500">
              <a:buFont typeface="Wingdings" panose="05000000000000000000" pitchFamily="2" charset="2"/>
              <a:buChar char="Ø"/>
            </a:pPr>
            <a:r>
              <a:rPr lang="en-GB" sz="2000" dirty="0" smtClean="0"/>
              <a:t>Puts their hand up</a:t>
            </a:r>
          </a:p>
          <a:p>
            <a:pPr marL="571500" indent="-571500">
              <a:buFont typeface="Wingdings" panose="05000000000000000000" pitchFamily="2" charset="2"/>
              <a:buChar char="Ø"/>
            </a:pPr>
            <a:r>
              <a:rPr lang="en-GB" sz="2000" dirty="0" smtClean="0"/>
              <a:t>Makes the teacher happy</a:t>
            </a:r>
          </a:p>
          <a:p>
            <a:pPr marL="571500" indent="-571500">
              <a:buFont typeface="Wingdings" panose="05000000000000000000" pitchFamily="2" charset="2"/>
              <a:buChar char="Ø"/>
            </a:pPr>
            <a:r>
              <a:rPr lang="en-GB" sz="2000" dirty="0" smtClean="0"/>
              <a:t>Has a goal to work to</a:t>
            </a:r>
          </a:p>
          <a:p>
            <a:pPr marL="571500" indent="-571500">
              <a:buFont typeface="Wingdings" panose="05000000000000000000" pitchFamily="2" charset="2"/>
              <a:buChar char="Ø"/>
            </a:pPr>
            <a:r>
              <a:rPr lang="en-GB" sz="2000" dirty="0" smtClean="0"/>
              <a:t>Finds work fun</a:t>
            </a:r>
          </a:p>
          <a:p>
            <a:pPr marL="571500" indent="-571500">
              <a:buFont typeface="Wingdings" panose="05000000000000000000" pitchFamily="2" charset="2"/>
              <a:buChar char="Ø"/>
            </a:pPr>
            <a:r>
              <a:rPr lang="en-GB" sz="2000" dirty="0" smtClean="0"/>
              <a:t>Asks questions</a:t>
            </a:r>
          </a:p>
          <a:p>
            <a:pPr marL="571500" indent="-571500">
              <a:buFont typeface="Wingdings" panose="05000000000000000000" pitchFamily="2" charset="2"/>
              <a:buChar char="Ø"/>
            </a:pPr>
            <a:r>
              <a:rPr lang="en-GB" sz="2000" dirty="0" smtClean="0"/>
              <a:t>Will persevere</a:t>
            </a:r>
          </a:p>
          <a:p>
            <a:pPr marL="571500" indent="-571500">
              <a:buFont typeface="Wingdings" panose="05000000000000000000" pitchFamily="2" charset="2"/>
              <a:buChar char="Ø"/>
            </a:pPr>
            <a:r>
              <a:rPr lang="en-GB" sz="2000" dirty="0" smtClean="0"/>
              <a:t>Listens</a:t>
            </a:r>
          </a:p>
          <a:p>
            <a:pPr marL="571500" indent="-571500">
              <a:buFont typeface="Wingdings" panose="05000000000000000000" pitchFamily="2" charset="2"/>
              <a:buChar char="Ø"/>
            </a:pPr>
            <a:r>
              <a:rPr lang="en-GB" sz="2000" dirty="0" smtClean="0"/>
              <a:t>Has a sense of pride</a:t>
            </a:r>
          </a:p>
        </p:txBody>
      </p:sp>
    </p:spTree>
    <p:extLst>
      <p:ext uri="{BB962C8B-B14F-4D97-AF65-F5344CB8AC3E}">
        <p14:creationId xmlns:p14="http://schemas.microsoft.com/office/powerpoint/2010/main" val="1943218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5"/>
          <p:cNvSpPr>
            <a:spLocks noChangeArrowheads="1"/>
          </p:cNvSpPr>
          <p:nvPr/>
        </p:nvSpPr>
        <p:spPr bwMode="auto">
          <a:xfrm>
            <a:off x="250825" y="188912"/>
            <a:ext cx="2916238" cy="1799927"/>
          </a:xfrm>
          <a:prstGeom prst="wedgeRoundRectCallout">
            <a:avLst>
              <a:gd name="adj1" fmla="val 66657"/>
              <a:gd name="adj2" fmla="val 148741"/>
              <a:gd name="adj3" fmla="val 16667"/>
            </a:avLst>
          </a:prstGeom>
          <a:solidFill>
            <a:srgbClr val="E4F3F4"/>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dirty="0">
                <a:solidFill>
                  <a:srgbClr val="0033CC"/>
                </a:solidFill>
                <a:latin typeface="Arial" pitchFamily="34" charset="0"/>
              </a:rPr>
              <a:t>Uses team work skills</a:t>
            </a:r>
          </a:p>
          <a:p>
            <a:pPr eaLnBrk="1" hangingPunct="1">
              <a:spcBef>
                <a:spcPct val="0"/>
              </a:spcBef>
              <a:buFontTx/>
              <a:buNone/>
            </a:pPr>
            <a:r>
              <a:rPr lang="en-GB" altLang="en-US" sz="1800" dirty="0">
                <a:solidFill>
                  <a:srgbClr val="0033CC"/>
                </a:solidFill>
                <a:latin typeface="Arial" pitchFamily="34" charset="0"/>
              </a:rPr>
              <a:t>Shows working out</a:t>
            </a:r>
          </a:p>
          <a:p>
            <a:pPr eaLnBrk="1" hangingPunct="1">
              <a:spcBef>
                <a:spcPct val="0"/>
              </a:spcBef>
              <a:buFontTx/>
              <a:buNone/>
            </a:pPr>
            <a:r>
              <a:rPr lang="en-GB" altLang="en-US" sz="1800" dirty="0">
                <a:solidFill>
                  <a:srgbClr val="0033CC"/>
                </a:solidFill>
                <a:latin typeface="Arial" pitchFamily="34" charset="0"/>
              </a:rPr>
              <a:t>Is always ready</a:t>
            </a:r>
          </a:p>
          <a:p>
            <a:pPr eaLnBrk="1" hangingPunct="1">
              <a:spcBef>
                <a:spcPct val="0"/>
              </a:spcBef>
              <a:buFontTx/>
              <a:buNone/>
            </a:pPr>
            <a:r>
              <a:rPr lang="en-GB" altLang="en-US" sz="1800" dirty="0">
                <a:solidFill>
                  <a:srgbClr val="0033CC"/>
                </a:solidFill>
                <a:latin typeface="Arial" pitchFamily="34" charset="0"/>
              </a:rPr>
              <a:t>Does their homework</a:t>
            </a:r>
          </a:p>
          <a:p>
            <a:pPr eaLnBrk="1" hangingPunct="1">
              <a:spcBef>
                <a:spcPct val="0"/>
              </a:spcBef>
              <a:buFontTx/>
              <a:buNone/>
            </a:pPr>
            <a:r>
              <a:rPr lang="en-GB" altLang="en-US" sz="1800" dirty="0">
                <a:solidFill>
                  <a:srgbClr val="0033CC"/>
                </a:solidFill>
                <a:latin typeface="Arial" pitchFamily="34" charset="0"/>
              </a:rPr>
              <a:t>Never gives </a:t>
            </a:r>
            <a:r>
              <a:rPr lang="en-GB" altLang="en-US" sz="1800" dirty="0" smtClean="0">
                <a:solidFill>
                  <a:srgbClr val="0033CC"/>
                </a:solidFill>
                <a:latin typeface="Arial" pitchFamily="34" charset="0"/>
              </a:rPr>
              <a:t>up</a:t>
            </a:r>
          </a:p>
          <a:p>
            <a:pPr eaLnBrk="1" hangingPunct="1">
              <a:spcBef>
                <a:spcPct val="0"/>
              </a:spcBef>
              <a:buFontTx/>
              <a:buNone/>
            </a:pPr>
            <a:r>
              <a:rPr lang="en-GB" altLang="en-US" sz="1800" dirty="0" smtClean="0">
                <a:solidFill>
                  <a:srgbClr val="0033CC"/>
                </a:solidFill>
                <a:latin typeface="Arial" pitchFamily="34" charset="0"/>
              </a:rPr>
              <a:t>Has a go</a:t>
            </a:r>
            <a:endParaRPr lang="en-GB" altLang="en-US" sz="1800" dirty="0">
              <a:solidFill>
                <a:srgbClr val="0033CC"/>
              </a:solidFill>
              <a:latin typeface="Arial" pitchFamily="34" charset="0"/>
            </a:endParaRPr>
          </a:p>
          <a:p>
            <a:pPr algn="ctr" eaLnBrk="1" hangingPunct="1">
              <a:spcBef>
                <a:spcPct val="0"/>
              </a:spcBef>
              <a:buFontTx/>
              <a:buNone/>
            </a:pPr>
            <a:endParaRPr lang="en-GB" altLang="en-US" sz="1800" dirty="0">
              <a:latin typeface="Arial" pitchFamily="34" charset="0"/>
            </a:endParaRPr>
          </a:p>
        </p:txBody>
      </p:sp>
      <p:sp>
        <p:nvSpPr>
          <p:cNvPr id="15363" name="AutoShape 6"/>
          <p:cNvSpPr>
            <a:spLocks noChangeArrowheads="1"/>
          </p:cNvSpPr>
          <p:nvPr/>
        </p:nvSpPr>
        <p:spPr bwMode="auto">
          <a:xfrm>
            <a:off x="5003800" y="333375"/>
            <a:ext cx="3816350" cy="2159000"/>
          </a:xfrm>
          <a:prstGeom prst="wedgeRoundRectCallout">
            <a:avLst>
              <a:gd name="adj1" fmla="val -52037"/>
              <a:gd name="adj2" fmla="val 83898"/>
              <a:gd name="adj3" fmla="val 16667"/>
            </a:avLst>
          </a:prstGeom>
          <a:solidFill>
            <a:srgbClr val="E4F3F4"/>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33CC"/>
                </a:solidFill>
                <a:latin typeface="Arial" pitchFamily="34" charset="0"/>
              </a:rPr>
              <a:t>Listens </a:t>
            </a:r>
          </a:p>
          <a:p>
            <a:pPr eaLnBrk="1" hangingPunct="1">
              <a:spcBef>
                <a:spcPct val="0"/>
              </a:spcBef>
              <a:buFontTx/>
              <a:buNone/>
            </a:pPr>
            <a:r>
              <a:rPr lang="en-GB" altLang="en-US" sz="1800">
                <a:solidFill>
                  <a:srgbClr val="0033CC"/>
                </a:solidFill>
                <a:latin typeface="Arial" pitchFamily="34" charset="0"/>
              </a:rPr>
              <a:t>Makes the right choices in class</a:t>
            </a:r>
          </a:p>
          <a:p>
            <a:pPr eaLnBrk="1" hangingPunct="1">
              <a:spcBef>
                <a:spcPct val="0"/>
              </a:spcBef>
              <a:buFontTx/>
              <a:buNone/>
            </a:pPr>
            <a:r>
              <a:rPr lang="en-GB" altLang="en-US" sz="1800">
                <a:solidFill>
                  <a:srgbClr val="0033CC"/>
                </a:solidFill>
                <a:latin typeface="Arial" pitchFamily="34" charset="0"/>
              </a:rPr>
              <a:t>Improves </a:t>
            </a:r>
          </a:p>
          <a:p>
            <a:pPr eaLnBrk="1" hangingPunct="1">
              <a:spcBef>
                <a:spcPct val="0"/>
              </a:spcBef>
              <a:buFontTx/>
              <a:buNone/>
            </a:pPr>
            <a:r>
              <a:rPr lang="en-GB" altLang="en-US" sz="1800">
                <a:solidFill>
                  <a:srgbClr val="0033CC"/>
                </a:solidFill>
                <a:latin typeface="Arial" pitchFamily="34" charset="0"/>
              </a:rPr>
              <a:t>Believes in themselves</a:t>
            </a:r>
          </a:p>
          <a:p>
            <a:pPr eaLnBrk="1" hangingPunct="1">
              <a:spcBef>
                <a:spcPct val="0"/>
              </a:spcBef>
              <a:buFontTx/>
              <a:buNone/>
            </a:pPr>
            <a:r>
              <a:rPr lang="en-GB" altLang="en-US" sz="1800">
                <a:solidFill>
                  <a:srgbClr val="0033CC"/>
                </a:solidFill>
                <a:latin typeface="Arial" pitchFamily="34" charset="0"/>
              </a:rPr>
              <a:t>Stays on task</a:t>
            </a:r>
          </a:p>
          <a:p>
            <a:pPr eaLnBrk="1" hangingPunct="1">
              <a:spcBef>
                <a:spcPct val="0"/>
              </a:spcBef>
              <a:buFontTx/>
              <a:buNone/>
            </a:pPr>
            <a:r>
              <a:rPr lang="en-GB" altLang="en-US" sz="1800">
                <a:solidFill>
                  <a:srgbClr val="0033CC"/>
                </a:solidFill>
                <a:latin typeface="Arial" pitchFamily="34" charset="0"/>
              </a:rPr>
              <a:t>Is always ready to learn</a:t>
            </a:r>
          </a:p>
          <a:p>
            <a:pPr eaLnBrk="1" hangingPunct="1">
              <a:spcBef>
                <a:spcPct val="0"/>
              </a:spcBef>
              <a:buFontTx/>
              <a:buNone/>
            </a:pPr>
            <a:r>
              <a:rPr lang="en-GB" altLang="en-US" sz="1800">
                <a:solidFill>
                  <a:srgbClr val="0033CC"/>
                </a:solidFill>
                <a:latin typeface="Arial" pitchFamily="34" charset="0"/>
              </a:rPr>
              <a:t>Finds out new things</a:t>
            </a:r>
          </a:p>
        </p:txBody>
      </p:sp>
      <p:sp>
        <p:nvSpPr>
          <p:cNvPr id="15364" name="AutoShape 7"/>
          <p:cNvSpPr>
            <a:spLocks noChangeArrowheads="1"/>
          </p:cNvSpPr>
          <p:nvPr/>
        </p:nvSpPr>
        <p:spPr bwMode="auto">
          <a:xfrm>
            <a:off x="323850" y="4437063"/>
            <a:ext cx="2160588" cy="2160587"/>
          </a:xfrm>
          <a:prstGeom prst="wedgeRoundRectCallout">
            <a:avLst>
              <a:gd name="adj1" fmla="val 90046"/>
              <a:gd name="adj2" fmla="val -45884"/>
              <a:gd name="adj3" fmla="val 16667"/>
            </a:avLst>
          </a:prstGeom>
          <a:solidFill>
            <a:srgbClr val="E4F3F4"/>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33CC"/>
                </a:solidFill>
                <a:latin typeface="Arial" pitchFamily="34" charset="0"/>
              </a:rPr>
              <a:t>Takes in information</a:t>
            </a:r>
          </a:p>
          <a:p>
            <a:pPr eaLnBrk="1" hangingPunct="1">
              <a:spcBef>
                <a:spcPct val="0"/>
              </a:spcBef>
              <a:buFontTx/>
              <a:buNone/>
            </a:pPr>
            <a:r>
              <a:rPr lang="en-GB" altLang="en-US" sz="1800">
                <a:solidFill>
                  <a:srgbClr val="0033CC"/>
                </a:solidFill>
                <a:latin typeface="Arial" pitchFamily="34" charset="0"/>
              </a:rPr>
              <a:t>Uses the spellings on the board</a:t>
            </a:r>
          </a:p>
          <a:p>
            <a:pPr eaLnBrk="1" hangingPunct="1">
              <a:spcBef>
                <a:spcPct val="0"/>
              </a:spcBef>
              <a:buFontTx/>
              <a:buNone/>
            </a:pPr>
            <a:r>
              <a:rPr lang="en-GB" altLang="en-US" sz="1800">
                <a:solidFill>
                  <a:srgbClr val="0033CC"/>
                </a:solidFill>
                <a:latin typeface="Arial" pitchFamily="34" charset="0"/>
              </a:rPr>
              <a:t>Has courage</a:t>
            </a:r>
          </a:p>
          <a:p>
            <a:pPr eaLnBrk="1" hangingPunct="1">
              <a:spcBef>
                <a:spcPct val="0"/>
              </a:spcBef>
              <a:buFontTx/>
              <a:buNone/>
            </a:pPr>
            <a:r>
              <a:rPr lang="en-GB" altLang="en-US" sz="1800">
                <a:solidFill>
                  <a:srgbClr val="0033CC"/>
                </a:solidFill>
                <a:latin typeface="Arial" pitchFamily="34" charset="0"/>
              </a:rPr>
              <a:t>Practises</a:t>
            </a:r>
          </a:p>
          <a:p>
            <a:pPr algn="ctr" eaLnBrk="1" hangingPunct="1">
              <a:spcBef>
                <a:spcPct val="0"/>
              </a:spcBef>
              <a:buFontTx/>
              <a:buNone/>
            </a:pPr>
            <a:endParaRPr lang="en-GB" altLang="en-US" sz="1800">
              <a:latin typeface="Arial" pitchFamily="34" charset="0"/>
            </a:endParaRPr>
          </a:p>
        </p:txBody>
      </p:sp>
      <p:sp>
        <p:nvSpPr>
          <p:cNvPr id="15365" name="AutoShape 8"/>
          <p:cNvSpPr>
            <a:spLocks noChangeArrowheads="1"/>
          </p:cNvSpPr>
          <p:nvPr/>
        </p:nvSpPr>
        <p:spPr bwMode="auto">
          <a:xfrm>
            <a:off x="6443663" y="4005263"/>
            <a:ext cx="2555875" cy="2447925"/>
          </a:xfrm>
          <a:prstGeom prst="wedgeRoundRectCallout">
            <a:avLst>
              <a:gd name="adj1" fmla="val -88880"/>
              <a:gd name="adj2" fmla="val -13954"/>
              <a:gd name="adj3" fmla="val 16667"/>
            </a:avLst>
          </a:prstGeom>
          <a:solidFill>
            <a:srgbClr val="E4F3F4"/>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33CC"/>
                </a:solidFill>
                <a:latin typeface="Arial" pitchFamily="34" charset="0"/>
              </a:rPr>
              <a:t>Shares ideas </a:t>
            </a:r>
          </a:p>
          <a:p>
            <a:pPr eaLnBrk="1" hangingPunct="1">
              <a:spcBef>
                <a:spcPct val="0"/>
              </a:spcBef>
              <a:buFontTx/>
              <a:buNone/>
            </a:pPr>
            <a:r>
              <a:rPr lang="en-GB" altLang="en-US" sz="1800">
                <a:solidFill>
                  <a:srgbClr val="0033CC"/>
                </a:solidFill>
                <a:latin typeface="Arial" pitchFamily="34" charset="0"/>
              </a:rPr>
              <a:t>Takes turns</a:t>
            </a:r>
          </a:p>
          <a:p>
            <a:pPr eaLnBrk="1" hangingPunct="1">
              <a:spcBef>
                <a:spcPct val="0"/>
              </a:spcBef>
              <a:buFontTx/>
              <a:buNone/>
            </a:pPr>
            <a:r>
              <a:rPr lang="en-GB" altLang="en-US" sz="1800">
                <a:solidFill>
                  <a:srgbClr val="0033CC"/>
                </a:solidFill>
                <a:latin typeface="Arial" pitchFamily="34" charset="0"/>
              </a:rPr>
              <a:t>Helps others</a:t>
            </a:r>
          </a:p>
          <a:p>
            <a:pPr eaLnBrk="1" hangingPunct="1">
              <a:spcBef>
                <a:spcPct val="0"/>
              </a:spcBef>
              <a:buFontTx/>
              <a:buNone/>
            </a:pPr>
            <a:r>
              <a:rPr lang="en-GB" altLang="en-US" sz="1800">
                <a:solidFill>
                  <a:srgbClr val="0033CC"/>
                </a:solidFill>
                <a:latin typeface="Arial" pitchFamily="34" charset="0"/>
              </a:rPr>
              <a:t>Asks questions</a:t>
            </a:r>
          </a:p>
          <a:p>
            <a:pPr eaLnBrk="1" hangingPunct="1">
              <a:spcBef>
                <a:spcPct val="0"/>
              </a:spcBef>
              <a:buFontTx/>
              <a:buNone/>
            </a:pPr>
            <a:r>
              <a:rPr lang="en-GB" altLang="en-US" sz="1800">
                <a:solidFill>
                  <a:srgbClr val="0033CC"/>
                </a:solidFill>
                <a:latin typeface="Arial" pitchFamily="34" charset="0"/>
              </a:rPr>
              <a:t>Gets organised</a:t>
            </a:r>
          </a:p>
          <a:p>
            <a:pPr eaLnBrk="1" hangingPunct="1">
              <a:spcBef>
                <a:spcPct val="0"/>
              </a:spcBef>
              <a:buFontTx/>
              <a:buNone/>
            </a:pPr>
            <a:r>
              <a:rPr lang="en-GB" altLang="en-US" sz="1800">
                <a:solidFill>
                  <a:srgbClr val="0033CC"/>
                </a:solidFill>
                <a:latin typeface="Arial" pitchFamily="34" charset="0"/>
              </a:rPr>
              <a:t>Ignores distractions</a:t>
            </a:r>
          </a:p>
          <a:p>
            <a:pPr eaLnBrk="1" hangingPunct="1">
              <a:spcBef>
                <a:spcPct val="0"/>
              </a:spcBef>
              <a:buFontTx/>
              <a:buNone/>
            </a:pPr>
            <a:r>
              <a:rPr lang="en-GB" altLang="en-US" sz="1800">
                <a:solidFill>
                  <a:srgbClr val="0033CC"/>
                </a:solidFill>
                <a:latin typeface="Arial" pitchFamily="34" charset="0"/>
              </a:rPr>
              <a:t>Encourages others </a:t>
            </a:r>
          </a:p>
          <a:p>
            <a:pPr algn="ctr" eaLnBrk="1" hangingPunct="1">
              <a:spcBef>
                <a:spcPct val="0"/>
              </a:spcBef>
              <a:buFontTx/>
              <a:buNone/>
            </a:pPr>
            <a:endParaRPr lang="en-GB" altLang="en-US" sz="1800">
              <a:latin typeface="Arial" pitchFamily="34" charset="0"/>
            </a:endParaRPr>
          </a:p>
        </p:txBody>
      </p:sp>
      <p:sp>
        <p:nvSpPr>
          <p:cNvPr id="15366" name="AutoShape 9"/>
          <p:cNvSpPr>
            <a:spLocks noChangeArrowheads="1"/>
          </p:cNvSpPr>
          <p:nvPr/>
        </p:nvSpPr>
        <p:spPr bwMode="auto">
          <a:xfrm>
            <a:off x="323850" y="2349500"/>
            <a:ext cx="2232025" cy="1799580"/>
          </a:xfrm>
          <a:prstGeom prst="wedgeRoundRectCallout">
            <a:avLst>
              <a:gd name="adj1" fmla="val 73185"/>
              <a:gd name="adj2" fmla="val 33824"/>
              <a:gd name="adj3" fmla="val 16667"/>
            </a:avLst>
          </a:prstGeom>
          <a:solidFill>
            <a:srgbClr val="E4F3F4"/>
          </a:solidFill>
          <a:ln w="9525">
            <a:solidFill>
              <a:schemeClr val="tx1"/>
            </a:solidFill>
            <a:miter lim="800000"/>
            <a:headEnd/>
            <a:tailEnd/>
          </a:ln>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dirty="0" smtClean="0">
                <a:solidFill>
                  <a:srgbClr val="0033CC"/>
                </a:solidFill>
                <a:latin typeface="Arial" pitchFamily="34" charset="0"/>
              </a:rPr>
              <a:t>Thinks hard</a:t>
            </a:r>
          </a:p>
          <a:p>
            <a:pPr eaLnBrk="1" hangingPunct="1">
              <a:spcBef>
                <a:spcPct val="0"/>
              </a:spcBef>
              <a:buFontTx/>
              <a:buNone/>
            </a:pPr>
            <a:r>
              <a:rPr lang="en-GB" altLang="en-US" sz="1800" dirty="0" smtClean="0">
                <a:solidFill>
                  <a:srgbClr val="0033CC"/>
                </a:solidFill>
                <a:latin typeface="Arial" pitchFamily="34" charset="0"/>
              </a:rPr>
              <a:t>Tries </a:t>
            </a:r>
            <a:r>
              <a:rPr lang="en-GB" altLang="en-US" sz="1800" dirty="0">
                <a:solidFill>
                  <a:srgbClr val="0033CC"/>
                </a:solidFill>
                <a:latin typeface="Arial" pitchFamily="34" charset="0"/>
              </a:rPr>
              <a:t>hard </a:t>
            </a:r>
          </a:p>
          <a:p>
            <a:pPr eaLnBrk="1" hangingPunct="1">
              <a:spcBef>
                <a:spcPct val="0"/>
              </a:spcBef>
              <a:buFontTx/>
              <a:buNone/>
            </a:pPr>
            <a:r>
              <a:rPr lang="en-GB" altLang="en-US" sz="1800" dirty="0">
                <a:solidFill>
                  <a:srgbClr val="0033CC"/>
                </a:solidFill>
                <a:latin typeface="Arial" pitchFamily="34" charset="0"/>
              </a:rPr>
              <a:t>Works with a partner</a:t>
            </a:r>
          </a:p>
          <a:p>
            <a:pPr eaLnBrk="1" hangingPunct="1">
              <a:spcBef>
                <a:spcPct val="0"/>
              </a:spcBef>
              <a:buFontTx/>
              <a:buNone/>
            </a:pPr>
            <a:r>
              <a:rPr lang="en-GB" altLang="en-US" sz="1800" dirty="0">
                <a:solidFill>
                  <a:srgbClr val="0033CC"/>
                </a:solidFill>
                <a:latin typeface="Arial" pitchFamily="34" charset="0"/>
              </a:rPr>
              <a:t>Thinks hard</a:t>
            </a:r>
          </a:p>
          <a:p>
            <a:pPr eaLnBrk="1" hangingPunct="1">
              <a:spcBef>
                <a:spcPct val="0"/>
              </a:spcBef>
              <a:buFontTx/>
              <a:buNone/>
            </a:pPr>
            <a:r>
              <a:rPr lang="en-GB" altLang="en-US" sz="1800" dirty="0">
                <a:solidFill>
                  <a:srgbClr val="0033CC"/>
                </a:solidFill>
                <a:latin typeface="Arial" pitchFamily="34" charset="0"/>
              </a:rPr>
              <a:t>Isn’t afraid to ask</a:t>
            </a:r>
          </a:p>
          <a:p>
            <a:pPr eaLnBrk="1" hangingPunct="1">
              <a:spcBef>
                <a:spcPct val="0"/>
              </a:spcBef>
              <a:buFontTx/>
              <a:buNone/>
            </a:pPr>
            <a:endParaRPr lang="en-GB" altLang="en-US" sz="1800" dirty="0">
              <a:solidFill>
                <a:srgbClr val="0033CC"/>
              </a:solidFill>
              <a:latin typeface="Arial" pitchFamily="34" charset="0"/>
            </a:endParaRPr>
          </a:p>
          <a:p>
            <a:pPr eaLnBrk="1" hangingPunct="1">
              <a:spcBef>
                <a:spcPct val="0"/>
              </a:spcBef>
              <a:buFontTx/>
              <a:buNone/>
            </a:pPr>
            <a:endParaRPr lang="en-GB" altLang="en-US" sz="1800" dirty="0">
              <a:solidFill>
                <a:srgbClr val="0033CC"/>
              </a:solidFill>
              <a:latin typeface="Arial" pitchFamily="34" charset="0"/>
            </a:endParaRPr>
          </a:p>
          <a:p>
            <a:pPr algn="ctr" eaLnBrk="1" hangingPunct="1">
              <a:spcBef>
                <a:spcPct val="0"/>
              </a:spcBef>
              <a:buFontTx/>
              <a:buNone/>
            </a:pPr>
            <a:endParaRPr lang="en-GB" altLang="en-US" sz="1800" dirty="0">
              <a:latin typeface="Arial" pitchFamily="34" charset="0"/>
            </a:endParaRPr>
          </a:p>
        </p:txBody>
      </p:sp>
      <p:sp>
        <p:nvSpPr>
          <p:cNvPr id="15367" name="Text Box 10"/>
          <p:cNvSpPr txBox="1">
            <a:spLocks noChangeArrowheads="1"/>
          </p:cNvSpPr>
          <p:nvPr/>
        </p:nvSpPr>
        <p:spPr bwMode="auto">
          <a:xfrm>
            <a:off x="2771775" y="5589588"/>
            <a:ext cx="3529013" cy="830262"/>
          </a:xfrm>
          <a:prstGeom prst="rect">
            <a:avLst/>
          </a:prstGeom>
          <a:solidFill>
            <a:srgbClr val="E4F3F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GB" altLang="en-US" sz="2400" b="1" i="1">
                <a:solidFill>
                  <a:srgbClr val="0037E6"/>
                </a:solidFill>
                <a:latin typeface="Arial" pitchFamily="34" charset="0"/>
              </a:rPr>
              <a:t>A successful learner is someone who......</a:t>
            </a:r>
          </a:p>
        </p:txBody>
      </p:sp>
      <p:sp>
        <p:nvSpPr>
          <p:cNvPr id="2" name="TextBox 1"/>
          <p:cNvSpPr txBox="1"/>
          <p:nvPr/>
        </p:nvSpPr>
        <p:spPr>
          <a:xfrm>
            <a:off x="3707904" y="3356992"/>
            <a:ext cx="2592884" cy="369332"/>
          </a:xfrm>
          <a:prstGeom prst="rect">
            <a:avLst/>
          </a:prstGeom>
          <a:noFill/>
        </p:spPr>
        <p:txBody>
          <a:bodyPr wrap="square" rtlCol="0">
            <a:spAutoFit/>
          </a:bodyPr>
          <a:lstStyle/>
          <a:p>
            <a:r>
              <a:rPr lang="en-GB" dirty="0" smtClean="0"/>
              <a:t>What children say…</a:t>
            </a:r>
            <a:endParaRPr lang="en-GB" dirty="0"/>
          </a:p>
        </p:txBody>
      </p:sp>
    </p:spTree>
    <p:extLst>
      <p:ext uri="{BB962C8B-B14F-4D97-AF65-F5344CB8AC3E}">
        <p14:creationId xmlns:p14="http://schemas.microsoft.com/office/powerpoint/2010/main" val="3250994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outlook.office.com/owa/service.svc/s/GetFileAttachment?id=AAMkAGRhNzc2MzhmLTFmNWYtNGQ3Ni05NWJlLWIyMmY5OWUxNjIwMQBGAAAAAAD%2BnrzoWAv5SIz%2FC%2FLG7FdtBwAU2BRTIyW9S4jFgh9VbUrRAAAAAAEMAAAU2BRTIyW9S4jFgh9VbUrRAAIffXjVAAABEgAQALSP7YOrLw5GvRFDaEuIdec%3D&amp;X-OWA-CANARY=GbBR9TiXHE6rBjsmEc3FMZA5WQq4ANQYESGRG84_qKJ1a6zCOr8fpRbT6AN_IxKX4pHQ93GKP9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2632" b="45592"/>
          <a:stretch/>
        </p:blipFill>
        <p:spPr bwMode="auto">
          <a:xfrm>
            <a:off x="433976" y="182786"/>
            <a:ext cx="8447868" cy="6277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95799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117</TotalTime>
  <Words>1504</Words>
  <Application>Microsoft Office PowerPoint</Application>
  <PresentationFormat>On-screen Show (4:3)</PresentationFormat>
  <Paragraphs>245</Paragraphs>
  <Slides>31</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Arial</vt:lpstr>
      <vt:lpstr>Arial Black</vt:lpstr>
      <vt:lpstr>Brush Script MT</vt:lpstr>
      <vt:lpstr>Calibri</vt:lpstr>
      <vt:lpstr>Constantia</vt:lpstr>
      <vt:lpstr>Franklin Gothic Book</vt:lpstr>
      <vt:lpstr>Hoefler Text</vt:lpstr>
      <vt:lpstr>Rage Italic</vt:lpstr>
      <vt:lpstr>Times New Roman</vt:lpstr>
      <vt:lpstr>Verdana</vt:lpstr>
      <vt:lpstr>Wingdings</vt:lpstr>
      <vt:lpstr>Pushpin</vt:lpstr>
      <vt:lpstr>Towards Successful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Successful Learning</dc:title>
  <dc:creator>Windows User</dc:creator>
  <cp:lastModifiedBy>julia matson</cp:lastModifiedBy>
  <cp:revision>16</cp:revision>
  <dcterms:created xsi:type="dcterms:W3CDTF">2016-10-30T11:18:24Z</dcterms:created>
  <dcterms:modified xsi:type="dcterms:W3CDTF">2022-11-07T14:47:09Z</dcterms:modified>
</cp:coreProperties>
</file>