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  <p:sldId id="259" r:id="rId3"/>
  </p:sldIdLst>
  <p:sldSz cx="9906000" cy="6858000" type="A4"/>
  <p:notesSz cx="6797675" cy="9926638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alibri Light" panose="020F0302020204030204" pitchFamily="34" charset="0"/>
      <p:regular r:id="rId8"/>
      <p:italic r:id="rId9"/>
    </p:embeddedFont>
    <p:embeddedFont>
      <p:font typeface="Patrick Hand" panose="020B0604020202020204" charset="0"/>
      <p:regular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F3FF"/>
    <a:srgbClr val="FEE1A8"/>
    <a:srgbClr val="FDBF49"/>
    <a:srgbClr val="FFFFCC"/>
    <a:srgbClr val="9BE5FF"/>
    <a:srgbClr val="FFBE46"/>
    <a:srgbClr val="6BBFC1"/>
    <a:srgbClr val="FF99FF"/>
    <a:srgbClr val="00FC09"/>
    <a:srgbClr val="90C7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C306E-DFAD-4E66-9916-97E5FB2C62F0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6752-A70E-4C95-9538-B722BADB74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446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C306E-DFAD-4E66-9916-97E5FB2C62F0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6752-A70E-4C95-9538-B722BADB74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239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C306E-DFAD-4E66-9916-97E5FB2C62F0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6752-A70E-4C95-9538-B722BADB74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28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C306E-DFAD-4E66-9916-97E5FB2C62F0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6752-A70E-4C95-9538-B722BADB74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743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C306E-DFAD-4E66-9916-97E5FB2C62F0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6752-A70E-4C95-9538-B722BADB74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460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C306E-DFAD-4E66-9916-97E5FB2C62F0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6752-A70E-4C95-9538-B722BADB74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747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C306E-DFAD-4E66-9916-97E5FB2C62F0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6752-A70E-4C95-9538-B722BADB74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24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C306E-DFAD-4E66-9916-97E5FB2C62F0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6752-A70E-4C95-9538-B722BADB74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49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C306E-DFAD-4E66-9916-97E5FB2C62F0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6752-A70E-4C95-9538-B722BADB74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390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C306E-DFAD-4E66-9916-97E5FB2C62F0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6752-A70E-4C95-9538-B722BADB74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007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C306E-DFAD-4E66-9916-97E5FB2C62F0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26752-A70E-4C95-9538-B722BADB74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373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C306E-DFAD-4E66-9916-97E5FB2C62F0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26752-A70E-4C95-9538-B722BADB74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97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image" Target="../media/image6.jpeg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12" Type="http://schemas.openxmlformats.org/officeDocument/2006/relationships/image" Target="../media/image5.jpeg"/><Relationship Id="rId2" Type="http://schemas.openxmlformats.org/officeDocument/2006/relationships/tags" Target="../tags/tag8.xml"/><Relationship Id="rId16" Type="http://schemas.openxmlformats.org/officeDocument/2006/relationships/image" Target="../media/image9.jpeg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image" Target="../media/image4.jpeg"/><Relationship Id="rId5" Type="http://schemas.openxmlformats.org/officeDocument/2006/relationships/tags" Target="../tags/tag11.xml"/><Relationship Id="rId15" Type="http://schemas.openxmlformats.org/officeDocument/2006/relationships/image" Target="../media/image8.jpeg"/><Relationship Id="rId10" Type="http://schemas.openxmlformats.org/officeDocument/2006/relationships/image" Target="../media/image3.PNG"/><Relationship Id="rId4" Type="http://schemas.openxmlformats.org/officeDocument/2006/relationships/tags" Target="../tags/tag10.xml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CCE0AB4-B5AB-4945-8A5B-5FE84C0C5A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74607" y="5359147"/>
            <a:ext cx="2143256" cy="3912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Patrick Hand" panose="00000500000000000000" pitchFamily="2" charset="0"/>
              </a:rPr>
              <a:t>Mrs</a:t>
            </a:r>
            <a:r>
              <a:rPr lang="en-US" sz="1600" dirty="0" smtClean="0">
                <a:solidFill>
                  <a:schemeClr val="tx1"/>
                </a:solidFill>
                <a:latin typeface="Patrick Hand" panose="00000500000000000000" pitchFamily="2" charset="0"/>
              </a:rPr>
              <a:t> Lisa Williams</a:t>
            </a:r>
            <a:endParaRPr lang="en-GB" sz="1600" dirty="0">
              <a:solidFill>
                <a:schemeClr val="tx1"/>
              </a:solidFill>
              <a:latin typeface="Patrick Hand" panose="00000500000000000000" pitchFamily="2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8643317-5A04-4FAB-A51E-B94DC8EE90E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 rot="20574726">
            <a:off x="256241" y="474810"/>
            <a:ext cx="1465223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Patrick Hand" panose="00000500000000000000" pitchFamily="2" charset="0"/>
              </a:rPr>
              <a:t>Who to contact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8225AED-9B11-4261-B15B-1144756F7CD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03234" y="1992747"/>
            <a:ext cx="2931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400" dirty="0">
                <a:latin typeface="Patrick Hand" panose="00000500000000000000" pitchFamily="2" charset="0"/>
              </a:rPr>
              <a:t>If you think your child could benefit from ELSA sessions then please </a:t>
            </a:r>
            <a:r>
              <a:rPr lang="en-GB" sz="1400" dirty="0" smtClean="0">
                <a:latin typeface="Patrick Hand" panose="00000500000000000000" pitchFamily="2" charset="0"/>
              </a:rPr>
              <a:t>contact:</a:t>
            </a:r>
            <a:endParaRPr lang="en-GB" sz="1400" dirty="0">
              <a:latin typeface="Patrick Hand" panose="00000500000000000000" pitchFamily="2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C944478-76D4-462F-8F9D-D874597C3D2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03234" y="2977215"/>
            <a:ext cx="2931884" cy="14194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 smtClean="0">
              <a:solidFill>
                <a:schemeClr val="tx1"/>
              </a:solidFill>
              <a:latin typeface="Patrick Hand" panose="00000500000000000000" pitchFamily="2" charset="0"/>
            </a:endParaRPr>
          </a:p>
          <a:p>
            <a:pPr algn="ctr"/>
            <a:endParaRPr lang="en-GB" sz="1600" dirty="0">
              <a:solidFill>
                <a:schemeClr val="tx1"/>
              </a:solidFill>
              <a:latin typeface="Patrick Hand" panose="00000500000000000000" pitchFamily="2" charset="0"/>
            </a:endParaRPr>
          </a:p>
          <a:p>
            <a:pPr algn="ctr"/>
            <a:endParaRPr lang="en-GB" sz="1600" dirty="0" smtClean="0">
              <a:solidFill>
                <a:schemeClr val="tx1"/>
              </a:solidFill>
              <a:latin typeface="Patrick Hand" panose="00000500000000000000" pitchFamily="2" charset="0"/>
            </a:endParaRPr>
          </a:p>
          <a:p>
            <a:pPr algn="ctr"/>
            <a:endParaRPr lang="en-GB" sz="1600" dirty="0">
              <a:solidFill>
                <a:schemeClr val="tx1"/>
              </a:solidFill>
              <a:latin typeface="Patrick Hand" panose="00000500000000000000" pitchFamily="2" charset="0"/>
            </a:endParaRPr>
          </a:p>
          <a:p>
            <a:pPr algn="ctr"/>
            <a:r>
              <a:rPr lang="en-GB" sz="1600" dirty="0" smtClean="0">
                <a:solidFill>
                  <a:schemeClr val="tx1"/>
                </a:solidFill>
                <a:latin typeface="Patrick Hand" panose="00000500000000000000" pitchFamily="2" charset="0"/>
              </a:rPr>
              <a:t>The Inclusion Team</a:t>
            </a:r>
            <a:endParaRPr lang="en-GB" sz="1600" dirty="0">
              <a:solidFill>
                <a:schemeClr val="tx1"/>
              </a:solidFill>
              <a:latin typeface="Patrick Hand" panose="00000500000000000000" pitchFamily="2" charset="0"/>
            </a:endParaRPr>
          </a:p>
          <a:p>
            <a:pPr algn="ctr"/>
            <a:r>
              <a:rPr lang="en-GB" sz="1600" dirty="0" err="1" smtClean="0">
                <a:solidFill>
                  <a:schemeClr val="tx1"/>
                </a:solidFill>
                <a:latin typeface="Patrick Hand" panose="00000500000000000000" pitchFamily="2" charset="0"/>
              </a:rPr>
              <a:t>Email:admin@barnwood.gloucs.sch.uk</a:t>
            </a:r>
            <a:endParaRPr lang="en-GB" sz="1600" dirty="0" smtClean="0">
              <a:solidFill>
                <a:schemeClr val="tx1"/>
              </a:solidFill>
              <a:latin typeface="Patrick Hand" panose="00000500000000000000" pitchFamily="2" charset="0"/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  <a:latin typeface="Patrick Hand" panose="00000500000000000000" pitchFamily="2" charset="0"/>
              </a:rPr>
              <a:t>Tel: 01452 617135</a:t>
            </a:r>
            <a:endParaRPr lang="en-GB" sz="1600" dirty="0">
              <a:solidFill>
                <a:schemeClr val="tx1"/>
              </a:solidFill>
              <a:latin typeface="Patrick Hand" panose="00000500000000000000" pitchFamily="2" charset="0"/>
            </a:endParaRPr>
          </a:p>
          <a:p>
            <a:pPr algn="ctr"/>
            <a:endParaRPr lang="en-GB" dirty="0">
              <a:solidFill>
                <a:schemeClr val="tx1"/>
              </a:solidFill>
              <a:latin typeface="Patrick Hand" panose="00000500000000000000" pitchFamily="2" charset="0"/>
            </a:endParaRPr>
          </a:p>
          <a:p>
            <a:pPr algn="ctr"/>
            <a:endParaRPr lang="en-GB" dirty="0">
              <a:solidFill>
                <a:schemeClr val="tx1"/>
              </a:solidFill>
              <a:latin typeface="Patrick Hand" panose="00000500000000000000" pitchFamily="2" charset="0"/>
            </a:endParaRPr>
          </a:p>
          <a:p>
            <a:pPr algn="ctr"/>
            <a:endParaRPr lang="en-GB" dirty="0">
              <a:solidFill>
                <a:schemeClr val="tx1"/>
              </a:solidFill>
              <a:latin typeface="Patrick Hand" panose="00000500000000000000" pitchFamily="2" charset="0"/>
            </a:endParaRPr>
          </a:p>
          <a:p>
            <a:pPr algn="ctr"/>
            <a:endParaRPr lang="en-GB" dirty="0">
              <a:solidFill>
                <a:schemeClr val="tx1"/>
              </a:solidFill>
              <a:latin typeface="Patrick Hand" panose="00000500000000000000" pitchFamily="2" charset="0"/>
            </a:endParaRPr>
          </a:p>
          <a:p>
            <a:pPr algn="ctr"/>
            <a:endParaRPr lang="en-GB" dirty="0">
              <a:solidFill>
                <a:schemeClr val="tx1"/>
              </a:solidFill>
              <a:latin typeface="Patrick Hand" panose="00000500000000000000" pitchFamily="2" charset="0"/>
            </a:endParaRPr>
          </a:p>
          <a:p>
            <a:pPr algn="ctr"/>
            <a:endParaRPr lang="en-GB" dirty="0">
              <a:solidFill>
                <a:schemeClr val="tx1"/>
              </a:solidFill>
              <a:latin typeface="Patrick Hand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4F7729-656B-4542-BDF5-1BD077524E6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 rot="20790530">
            <a:off x="3470254" y="308307"/>
            <a:ext cx="1913127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Patrick Hand" panose="00000500000000000000" pitchFamily="2" charset="0"/>
              </a:rPr>
              <a:t>ELSAs can help with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68EB62-5657-4FAD-B5FE-92D5DF2CFB9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482417" y="1267064"/>
            <a:ext cx="2941163" cy="4839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GB" sz="14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Loss and bereavement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GB" sz="1400" dirty="0"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Emotional literacy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GB" sz="14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Self esteem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GB" sz="1400" dirty="0"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Social skills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GB" sz="14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Friendship issues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GB" sz="1400" dirty="0"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Relationships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GB" sz="14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Managing strong feelings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GB" sz="1400" dirty="0"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Anxiety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GB" sz="14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Bullying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GB" sz="1400" dirty="0"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Conflict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GB" sz="1400" dirty="0"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Emotional regulation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GB" sz="14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Growth mindset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GB" sz="1400" dirty="0"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Social stories</a:t>
            </a:r>
            <a:endParaRPr lang="en-GB" sz="1400" dirty="0">
              <a:effectLst/>
              <a:latin typeface="Patrick Hand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50" y="5521740"/>
            <a:ext cx="1020652" cy="1098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19575" y="6248400"/>
            <a:ext cx="1514475" cy="4645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95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49">
            <a:extLst>
              <a:ext uri="{FF2B5EF4-FFF2-40B4-BE49-F238E27FC236}">
                <a16:creationId xmlns:a16="http://schemas.microsoft.com/office/drawing/2014/main" id="{BF071975-86BB-4D0E-81A2-23270AC2220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 rot="20682604">
            <a:off x="192543" y="321976"/>
            <a:ext cx="174085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Patrick Hand" panose="00000500000000000000" pitchFamily="2" charset="0"/>
              </a:rPr>
              <a:t>What is an ELSA?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0CEE7C5-07C8-42E4-A5A1-CBDA1EB6BF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9425" y="1267064"/>
            <a:ext cx="2971516" cy="3764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05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ELSAs are Emotional Literacy Support Assistants. They are a specialist teaching assistant with a wealth of experience of working with children. ELSAs are trained and regularly supervised by the Educational Psychologists.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05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An ELSA is a warm and caring person who wants to help your child feel happy in school and to reach their potential educationally.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05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Their aim is to build your child’s emotional development and help them cope with life’s challenges.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050" dirty="0"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 ELSA will help your child to find solutions </a:t>
            </a:r>
            <a:r>
              <a:rPr lang="en-GB" sz="1050" dirty="0" smtClean="0"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and strategies to cope with, and hopefully overcome, </a:t>
            </a:r>
            <a:r>
              <a:rPr lang="en-GB" sz="1050" dirty="0"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any problems they may have.</a:t>
            </a:r>
            <a:endParaRPr lang="en-GB" sz="1050" dirty="0">
              <a:effectLst/>
              <a:latin typeface="Patrick Hand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05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Please do talk to </a:t>
            </a:r>
            <a:r>
              <a:rPr lang="en-GB" sz="1050" dirty="0" smtClean="0"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your child’s </a:t>
            </a:r>
            <a:r>
              <a:rPr lang="en-GB" sz="1050" b="1" dirty="0" smtClean="0"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class teacher </a:t>
            </a:r>
            <a:r>
              <a:rPr lang="en-GB" sz="1050" dirty="0" smtClean="0"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or a member of the Inclusion Team</a:t>
            </a:r>
            <a:r>
              <a:rPr lang="en-GB" sz="1050" b="1" dirty="0" smtClean="0"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050" b="1" dirty="0" smtClean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Mrs Knight, Mrs Griffiths or Mrs Williams </a:t>
            </a:r>
            <a:r>
              <a:rPr lang="en-GB" sz="105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if you have any concerns about your </a:t>
            </a:r>
            <a:r>
              <a:rPr lang="en-GB" sz="1050" dirty="0" smtClean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child that may impact their learning.</a:t>
            </a:r>
            <a:endParaRPr lang="en-GB" sz="1050" dirty="0">
              <a:effectLst/>
              <a:latin typeface="Patrick Hand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4F7729-656B-4542-BDF5-1BD077524E6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 rot="20507787">
            <a:off x="6826323" y="443079"/>
            <a:ext cx="143253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Patrick Hand" panose="00000500000000000000" pitchFamily="2" charset="0"/>
              </a:rPr>
              <a:t>Group Session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BB9546-285F-4E9F-AA1F-158BA707AA2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648738" y="3464863"/>
            <a:ext cx="3023647" cy="2870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GB" sz="1100" dirty="0" smtClean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dirty="0">
              <a:effectLst/>
              <a:latin typeface="Patrick Hand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40E2C3-D896-41AE-8DE7-D60B6D2E860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740501" y="1247056"/>
            <a:ext cx="29318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50" dirty="0" smtClean="0">
                <a:latin typeface="Patrick Hand" panose="00000500000000000000" pitchFamily="2" charset="0"/>
              </a:rPr>
              <a:t>Sometimes children benefit from working together to solve a problem such as friendship issues. </a:t>
            </a:r>
          </a:p>
          <a:p>
            <a:pPr algn="just"/>
            <a:endParaRPr lang="en-GB" sz="1050" dirty="0">
              <a:latin typeface="Patrick Hand" panose="00000500000000000000" pitchFamily="2" charset="0"/>
            </a:endParaRPr>
          </a:p>
          <a:p>
            <a:pPr algn="just"/>
            <a:r>
              <a:rPr lang="en-GB" sz="1050" dirty="0" smtClean="0">
                <a:latin typeface="Patrick Hand" panose="00000500000000000000" pitchFamily="2" charset="0"/>
              </a:rPr>
              <a:t>As with the individual sessions, your </a:t>
            </a:r>
            <a:r>
              <a:rPr lang="en-GB" sz="1050" dirty="0">
                <a:latin typeface="Patrick Hand" panose="00000500000000000000" pitchFamily="2" charset="0"/>
              </a:rPr>
              <a:t>child will be offered 6 to 12 sessions </a:t>
            </a:r>
            <a:r>
              <a:rPr lang="en-GB" sz="1050" dirty="0" smtClean="0">
                <a:latin typeface="Patrick Hand" panose="00000500000000000000" pitchFamily="2" charset="0"/>
              </a:rPr>
              <a:t>initially, and again, can vary in time according to age. These groups are sometimes run at lunch time in the form of a ‘club’. The sessions are always fun, creative and interactive.</a:t>
            </a:r>
            <a:endParaRPr lang="en-GB" sz="1050" dirty="0">
              <a:latin typeface="Patrick Hand" panose="00000500000000000000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98D9AE0-BE26-445F-A20F-36B871E650C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 rot="20415430">
            <a:off x="3496993" y="461639"/>
            <a:ext cx="1705228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Patrick Hand" panose="00000500000000000000" pitchFamily="2" charset="0"/>
              </a:rPr>
              <a:t>Individual Session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002AB0A-B397-49CD-9CFC-22FE0041B08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400805" y="2951966"/>
            <a:ext cx="2941163" cy="1025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050" dirty="0" smtClean="0">
                <a:latin typeface="Patrick Hand" panose="020B0604020202020204" charset="0"/>
              </a:rPr>
              <a:t>The </a:t>
            </a:r>
            <a:r>
              <a:rPr lang="en-US" sz="1050" dirty="0">
                <a:latin typeface="Patrick Hand" panose="020B0604020202020204" charset="0"/>
              </a:rPr>
              <a:t>sessions are always fun and we work creatively and </a:t>
            </a:r>
            <a:r>
              <a:rPr lang="en-US" sz="1050" dirty="0" smtClean="0">
                <a:latin typeface="Patrick Hand" panose="020B0604020202020204" charset="0"/>
              </a:rPr>
              <a:t>therapeutically. For example, </a:t>
            </a:r>
            <a:r>
              <a:rPr lang="en-US" sz="1050" dirty="0">
                <a:latin typeface="Patrick Hand" panose="020B0604020202020204" charset="0"/>
              </a:rPr>
              <a:t>with the use of workbooks, stories, toys, puppets, art, Lego and drawing. </a:t>
            </a:r>
            <a:endParaRPr lang="en-US" sz="1050" dirty="0" smtClean="0">
              <a:latin typeface="Patrick Hand" panose="020B060402020202020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400" dirty="0" smtClean="0">
                <a:latin typeface="Patrick Hand" panose="020B0604020202020204" charset="0"/>
              </a:rPr>
              <a:t>                           The Snug</a:t>
            </a:r>
            <a:endParaRPr lang="en-GB" sz="1400" dirty="0">
              <a:latin typeface="Patrick Hand" panose="020B060402020202020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5DB4692-3756-40F9-9AD1-7E744BD87F5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400805" y="1243806"/>
            <a:ext cx="293188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50" b="1" dirty="0" smtClean="0">
                <a:latin typeface="Patrick Hand" panose="00000500000000000000" pitchFamily="2" charset="0"/>
              </a:rPr>
              <a:t>What does that does that look like here at Barnwood? </a:t>
            </a:r>
          </a:p>
          <a:p>
            <a:pPr algn="just"/>
            <a:endParaRPr lang="en-US" sz="1050" dirty="0">
              <a:latin typeface="Patrick Hand" panose="00000500000000000000" pitchFamily="2" charset="0"/>
            </a:endParaRPr>
          </a:p>
          <a:p>
            <a:pPr algn="just"/>
            <a:r>
              <a:rPr lang="en-US" sz="1050" dirty="0" smtClean="0">
                <a:latin typeface="Patrick Hand" panose="020B0604020202020204" charset="0"/>
              </a:rPr>
              <a:t>We </a:t>
            </a:r>
            <a:r>
              <a:rPr lang="en-US" sz="1050" dirty="0">
                <a:latin typeface="Patrick Hand" panose="020B0604020202020204" charset="0"/>
              </a:rPr>
              <a:t>will ask for a Pupil and Parent Voice to be completed as a baseline so we can set targets and build a bespoke programme for </a:t>
            </a:r>
            <a:r>
              <a:rPr lang="en-US" sz="1050" dirty="0" smtClean="0">
                <a:latin typeface="Patrick Hand" panose="020B0604020202020204" charset="0"/>
              </a:rPr>
              <a:t>your </a:t>
            </a:r>
            <a:r>
              <a:rPr lang="en-US" sz="1050" dirty="0">
                <a:latin typeface="Patrick Hand" panose="020B0604020202020204" charset="0"/>
              </a:rPr>
              <a:t>child.</a:t>
            </a:r>
          </a:p>
          <a:p>
            <a:pPr algn="just"/>
            <a:endParaRPr lang="en-GB" sz="1050" dirty="0" smtClean="0">
              <a:latin typeface="Patrick Hand" panose="00000500000000000000" pitchFamily="2" charset="0"/>
            </a:endParaRPr>
          </a:p>
          <a:p>
            <a:pPr algn="just"/>
            <a:r>
              <a:rPr lang="en-GB" sz="1050" dirty="0" smtClean="0">
                <a:latin typeface="Patrick Hand" panose="00000500000000000000" pitchFamily="2" charset="0"/>
              </a:rPr>
              <a:t>Your </a:t>
            </a:r>
            <a:r>
              <a:rPr lang="en-GB" sz="1050" dirty="0">
                <a:latin typeface="Patrick Hand" panose="00000500000000000000" pitchFamily="2" charset="0"/>
              </a:rPr>
              <a:t>child will be offered 6 to 12 sessions </a:t>
            </a:r>
            <a:r>
              <a:rPr lang="en-GB" sz="1050" dirty="0" smtClean="0">
                <a:latin typeface="Patrick Hand" panose="00000500000000000000" pitchFamily="2" charset="0"/>
              </a:rPr>
              <a:t>on a weekly basis initially </a:t>
            </a:r>
            <a:r>
              <a:rPr lang="en-GB" sz="1050" dirty="0">
                <a:latin typeface="Patrick Hand" panose="00000500000000000000" pitchFamily="2" charset="0"/>
              </a:rPr>
              <a:t>and they can vary in time according to the age of your </a:t>
            </a:r>
            <a:r>
              <a:rPr lang="en-GB" sz="1050" dirty="0" smtClean="0">
                <a:latin typeface="Patrick Hand" panose="00000500000000000000" pitchFamily="2" charset="0"/>
              </a:rPr>
              <a:t>child. They will take place in The Snug (our nurture room).</a:t>
            </a:r>
            <a:endParaRPr lang="en-GB" sz="1050" dirty="0">
              <a:latin typeface="Patrick Hand" panose="00000500000000000000" pitchFamily="2" charset="0"/>
            </a:endParaRPr>
          </a:p>
        </p:txBody>
      </p:sp>
      <p:pic>
        <p:nvPicPr>
          <p:cNvPr id="1026" name="Picture 2" descr="Image preview"/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519" y="3931850"/>
            <a:ext cx="1001659" cy="133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preview"/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084" y="3931850"/>
            <a:ext cx="1001660" cy="133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preview"/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707" y="5459426"/>
            <a:ext cx="1585383" cy="118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Quotes About Friendship For Toddlers. QuotesGram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687" y="3217667"/>
            <a:ext cx="1605512" cy="106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preview"/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92" y="5267395"/>
            <a:ext cx="1522382" cy="114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preview"/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241" y="5031300"/>
            <a:ext cx="1952404" cy="146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9727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1899</TotalTime>
  <Words>391</Words>
  <Application>Microsoft Office PowerPoint</Application>
  <PresentationFormat>A4 Paper (210x297 mm)</PresentationFormat>
  <Paragraphs>47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Times New Roman</vt:lpstr>
      <vt:lpstr>Calibri</vt:lpstr>
      <vt:lpstr>Calibri Light</vt:lpstr>
      <vt:lpstr>Patrick Hand</vt:lpstr>
      <vt:lpstr>Arial</vt:lpstr>
      <vt:lpstr>Wingdings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©Elsa-Support</dc:title>
  <dc:creator>Debbie Palphreyman</dc:creator>
  <cp:lastModifiedBy>julia matson</cp:lastModifiedBy>
  <cp:revision>25</cp:revision>
  <cp:lastPrinted>2023-03-21T09:45:19Z</cp:lastPrinted>
  <dcterms:created xsi:type="dcterms:W3CDTF">2022-04-09T07:26:22Z</dcterms:created>
  <dcterms:modified xsi:type="dcterms:W3CDTF">2023-03-21T09:45:54Z</dcterms:modified>
</cp:coreProperties>
</file>