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9" r:id="rId7"/>
    <p:sldId id="270" r:id="rId8"/>
    <p:sldId id="271" r:id="rId9"/>
    <p:sldId id="272" r:id="rId10"/>
    <p:sldId id="264" r:id="rId11"/>
    <p:sldId id="265" r:id="rId12"/>
    <p:sldId id="266" r:id="rId13"/>
    <p:sldId id="267" r:id="rId14"/>
    <p:sldId id="260" r:id="rId15"/>
    <p:sldId id="261" r:id="rId16"/>
    <p:sldId id="262" r:id="rId17"/>
    <p:sldId id="263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08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06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20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28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38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63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05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56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23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55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8904B-A657-49B2-8DFE-1B4D354B74BE}" type="datetimeFigureOut">
              <a:rPr lang="en-GB" smtClean="0"/>
              <a:t>17/09/2023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87867-37BA-4592-8310-3FA961C30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73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microsoft.com/office/2007/relationships/hdphoto" Target="../media/hdphoto19.wdp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microsoft.com/office/2007/relationships/hdphoto" Target="../media/hdphoto25.wdp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microsoft.com/office/2007/relationships/hdphoto" Target="../media/hdphoto26.wdp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1.png"/><Relationship Id="rId5" Type="http://schemas.microsoft.com/office/2007/relationships/hdphoto" Target="../media/hdphoto27.wdp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8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1.png"/><Relationship Id="rId5" Type="http://schemas.microsoft.com/office/2007/relationships/hdphoto" Target="../media/hdphoto30.wdp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1.png"/><Relationship Id="rId5" Type="http://schemas.microsoft.com/office/2007/relationships/hdphoto" Target="../media/hdphoto31.wdp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Letterjoin-Air Plus 33" panose="02000805000000020003" pitchFamily="50" charset="0"/>
              </a:rPr>
              <a:t>Set 1 Phonics – Speed Sounds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Letterjoin-Air Plus 33" panose="02000805000000020003" pitchFamily="50" charset="0"/>
              </a:rPr>
              <a:t>Stretchy sounds are shown as one sound repeated lots of times – your child can tell you.</a:t>
            </a:r>
          </a:p>
          <a:p>
            <a:r>
              <a:rPr lang="en-GB" dirty="0" smtClean="0">
                <a:latin typeface="Letterjoin-Air Plus 33" panose="02000805000000020003" pitchFamily="50" charset="0"/>
              </a:rPr>
              <a:t>Bouncy sounds are shown using a comma between sounds – you child can tell you.</a:t>
            </a:r>
          </a:p>
          <a:p>
            <a:r>
              <a:rPr lang="en-GB" dirty="0" smtClean="0">
                <a:latin typeface="Letterjoin-Air Plus 33" panose="02000805000000020003" pitchFamily="50" charset="0"/>
              </a:rPr>
              <a:t>Do not add an ‘</a:t>
            </a:r>
            <a:r>
              <a:rPr lang="en-GB" dirty="0" err="1" smtClean="0">
                <a:latin typeface="Letterjoin-Air Plus 33" panose="02000805000000020003" pitchFamily="50" charset="0"/>
              </a:rPr>
              <a:t>ughh</a:t>
            </a:r>
            <a:r>
              <a:rPr lang="en-GB" dirty="0" smtClean="0">
                <a:latin typeface="Letterjoin-Air Plus 33" panose="02000805000000020003" pitchFamily="50" charset="0"/>
              </a:rPr>
              <a:t>’ to the end of a sound – keep it pure for example ‘</a:t>
            </a:r>
            <a:r>
              <a:rPr lang="en-GB" dirty="0" err="1" smtClean="0">
                <a:latin typeface="Letterjoin-Air Plus 33" panose="02000805000000020003" pitchFamily="50" charset="0"/>
              </a:rPr>
              <a:t>mmmm</a:t>
            </a:r>
            <a:r>
              <a:rPr lang="en-GB" dirty="0" smtClean="0">
                <a:latin typeface="Letterjoin-Air Plus 33" panose="02000805000000020003" pitchFamily="50" charset="0"/>
              </a:rPr>
              <a:t>’ not m-ugh’.</a:t>
            </a:r>
            <a:endParaRPr lang="en-GB" dirty="0">
              <a:latin typeface="Letterjoin-Air Plus 33" panose="02000805000000020003" pitchFamily="50" charset="0"/>
            </a:endParaRPr>
          </a:p>
          <a:p>
            <a:r>
              <a:rPr lang="en-GB" dirty="0" smtClean="0">
                <a:latin typeface="Letterjoin-Air Plus 33" panose="02000805000000020003" pitchFamily="50" charset="0"/>
              </a:rPr>
              <a:t>Sometimes, two letter sounds join together and make friends to become one new sound. In set 1 you will meet some of these. We call two sounds like this a diagraph. Spot them in your reading.</a:t>
            </a:r>
          </a:p>
          <a:p>
            <a:endParaRPr lang="en-GB" dirty="0"/>
          </a:p>
        </p:txBody>
      </p:sp>
      <p:pic>
        <p:nvPicPr>
          <p:cNvPr id="4" name="Picture 3" descr="Be My Valentine (#15) | Free SV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960" y="1690688"/>
            <a:ext cx="798840" cy="798840"/>
          </a:xfrm>
          <a:prstGeom prst="rect">
            <a:avLst/>
          </a:prstGeom>
        </p:spPr>
      </p:pic>
      <p:pic>
        <p:nvPicPr>
          <p:cNvPr id="5" name="Picture 4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798" y="2756679"/>
            <a:ext cx="571144" cy="76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g</a:t>
            </a:r>
            <a:r>
              <a:rPr lang="en-GB" dirty="0" smtClean="0">
                <a:latin typeface="Letterjoin-Air Plus 33" panose="02000805000000020003" pitchFamily="50" charset="0"/>
              </a:rPr>
              <a:t>, g, g, g…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back round the girl’s face, down her hair and give her a curl.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49" t="2122" r="7384" b="45576"/>
          <a:stretch/>
        </p:blipFill>
        <p:spPr>
          <a:xfrm rot="5400000">
            <a:off x="2757298" y="2751325"/>
            <a:ext cx="3669103" cy="2233797"/>
          </a:xfrm>
        </p:spPr>
      </p:pic>
      <p:cxnSp>
        <p:nvCxnSpPr>
          <p:cNvPr id="5" name="Straight Connector 4"/>
          <p:cNvCxnSpPr/>
          <p:nvPr/>
        </p:nvCxnSpPr>
        <p:spPr>
          <a:xfrm>
            <a:off x="1167618" y="4614203"/>
            <a:ext cx="9720776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33625" y="804422"/>
            <a:ext cx="341376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g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78" y="1690688"/>
            <a:ext cx="656722" cy="875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9" y="1766631"/>
            <a:ext cx="1823629" cy="182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38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o</a:t>
            </a:r>
            <a:r>
              <a:rPr lang="en-GB" dirty="0" smtClean="0">
                <a:latin typeface="Letterjoin-Air Plus 33" panose="02000805000000020003" pitchFamily="50" charset="0"/>
              </a:rPr>
              <a:t>, o, o, o…. 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backwards, all around the orange and away we go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 contrast="-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83" t="1567" r="6346" b="31193"/>
          <a:stretch/>
        </p:blipFill>
        <p:spPr>
          <a:xfrm rot="5400000">
            <a:off x="2731701" y="2055216"/>
            <a:ext cx="3315503" cy="2996419"/>
          </a:xfrm>
        </p:spPr>
      </p:pic>
      <p:sp>
        <p:nvSpPr>
          <p:cNvPr id="3" name="TextBox 2"/>
          <p:cNvSpPr txBox="1"/>
          <p:nvPr/>
        </p:nvSpPr>
        <p:spPr>
          <a:xfrm>
            <a:off x="6471139" y="492369"/>
            <a:ext cx="310896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0" dirty="0" smtClean="0">
                <a:latin typeface="Letterjoin-Air Plus 33" panose="02000805000000020003" pitchFamily="50" charset="0"/>
              </a:rPr>
              <a:t>o</a:t>
            </a:r>
            <a:endParaRPr lang="en-GB" sz="4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89649" y="4881489"/>
            <a:ext cx="9256542" cy="14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830" y="1379482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75" y="1791508"/>
            <a:ext cx="1597074" cy="15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c</a:t>
            </a:r>
            <a:r>
              <a:rPr lang="en-GB" dirty="0" smtClean="0">
                <a:latin typeface="Letterjoin-Air Plus 33" panose="02000805000000020003" pitchFamily="50" charset="0"/>
              </a:rPr>
              <a:t>, c, c, c….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4000" dirty="0" smtClean="0">
                <a:latin typeface="Letterjoin-Air Plus 33" panose="02000805000000020003" pitchFamily="50" charset="0"/>
              </a:rPr>
              <a:t>Up to the top and stop, curl back around the caterpillar</a:t>
            </a:r>
            <a:endParaRPr lang="en-GB" sz="40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09" t="2468" r="4328" b="40298"/>
          <a:stretch/>
        </p:blipFill>
        <p:spPr>
          <a:xfrm rot="5400000">
            <a:off x="2341930" y="2365269"/>
            <a:ext cx="3313952" cy="2554295"/>
          </a:xfrm>
        </p:spPr>
      </p:pic>
      <p:sp>
        <p:nvSpPr>
          <p:cNvPr id="3" name="TextBox 2"/>
          <p:cNvSpPr txBox="1"/>
          <p:nvPr/>
        </p:nvSpPr>
        <p:spPr>
          <a:xfrm>
            <a:off x="6485207" y="610136"/>
            <a:ext cx="412183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0" dirty="0" smtClean="0">
                <a:latin typeface="Letterjoin-Air Plus 33" panose="02000805000000020003" pitchFamily="50" charset="0"/>
              </a:rPr>
              <a:t>c</a:t>
            </a:r>
            <a:endParaRPr lang="en-GB" sz="4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80159" y="4895557"/>
            <a:ext cx="9200272" cy="109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839" y="1252873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51" y="1677887"/>
            <a:ext cx="1615235" cy="161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99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k</a:t>
            </a:r>
            <a:r>
              <a:rPr lang="en-GB" dirty="0" smtClean="0">
                <a:latin typeface="Letterjoin-Air Plus 33" panose="02000805000000020003" pitchFamily="50" charset="0"/>
              </a:rPr>
              <a:t>, k, k, k…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down the kangaroo’s body, up round his tail and kick out his leg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22" t="2468" r="3431" b="38522"/>
          <a:stretch/>
        </p:blipFill>
        <p:spPr>
          <a:xfrm rot="5400000">
            <a:off x="2785973" y="2956031"/>
            <a:ext cx="3844501" cy="2493803"/>
          </a:xfrm>
        </p:spPr>
      </p:pic>
      <p:cxnSp>
        <p:nvCxnSpPr>
          <p:cNvPr id="5" name="Straight Connector 4"/>
          <p:cNvCxnSpPr/>
          <p:nvPr/>
        </p:nvCxnSpPr>
        <p:spPr>
          <a:xfrm>
            <a:off x="1252025" y="5741076"/>
            <a:ext cx="10101775" cy="28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371471" y="1842868"/>
            <a:ext cx="268692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k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78" y="1842868"/>
            <a:ext cx="656722" cy="875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45" y="1819745"/>
            <a:ext cx="1797504" cy="179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u</a:t>
            </a:r>
            <a:r>
              <a:rPr lang="en-GB" dirty="0" smtClean="0">
                <a:latin typeface="Letterjoin-Air Plus 33" panose="02000805000000020003" pitchFamily="50" charset="0"/>
              </a:rPr>
              <a:t>, u, u, u…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down and under, up to the top and down to draw the puddle. 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19" t="66" r="3430" b="34159"/>
          <a:stretch/>
        </p:blipFill>
        <p:spPr>
          <a:xfrm rot="5400000">
            <a:off x="2984256" y="2113302"/>
            <a:ext cx="3073884" cy="3025339"/>
          </a:xfrm>
        </p:spPr>
      </p:pic>
      <p:sp>
        <p:nvSpPr>
          <p:cNvPr id="3" name="TextBox 2"/>
          <p:cNvSpPr txBox="1"/>
          <p:nvPr/>
        </p:nvSpPr>
        <p:spPr>
          <a:xfrm>
            <a:off x="6879102" y="610136"/>
            <a:ext cx="36294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0" dirty="0" smtClean="0">
                <a:latin typeface="Letterjoin-Air Plus 33" panose="02000805000000020003" pitchFamily="50" charset="0"/>
              </a:rPr>
              <a:t>u</a:t>
            </a:r>
            <a:endParaRPr lang="en-GB" sz="4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66092" y="4965895"/>
            <a:ext cx="9861453" cy="42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184" y="1740009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50" y="1740009"/>
            <a:ext cx="1595374" cy="159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9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b</a:t>
            </a:r>
            <a:r>
              <a:rPr lang="en-GB" dirty="0" smtClean="0">
                <a:latin typeface="Letterjoin-Air Plus 33" panose="02000805000000020003" pitchFamily="50" charset="0"/>
              </a:rPr>
              <a:t>, b, b, b….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down the laces to the heal, over the toe and away we go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 contras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51" t="1868" r="8812" b="37344"/>
          <a:stretch/>
        </p:blipFill>
        <p:spPr>
          <a:xfrm rot="5400000">
            <a:off x="3007254" y="2467641"/>
            <a:ext cx="4142364" cy="2869811"/>
          </a:xfrm>
        </p:spPr>
      </p:pic>
      <p:sp>
        <p:nvSpPr>
          <p:cNvPr id="3" name="TextBox 2"/>
          <p:cNvSpPr txBox="1"/>
          <p:nvPr/>
        </p:nvSpPr>
        <p:spPr>
          <a:xfrm>
            <a:off x="6724357" y="1831364"/>
            <a:ext cx="400929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b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37957" y="5711483"/>
            <a:ext cx="92846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634" y="1690688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08" y="1690688"/>
            <a:ext cx="1888535" cy="188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6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6555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fffff</a:t>
            </a:r>
            <a:r>
              <a:rPr lang="en-GB" dirty="0" smtClean="0">
                <a:latin typeface="Letterjoin-Air Plus 33" panose="02000805000000020003" pitchFamily="50" charset="0"/>
              </a:rPr>
              <a:t>….. 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loop down the stem and loop back to draw the leaves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4213" r="6346" b="39828"/>
          <a:stretch/>
        </p:blipFill>
        <p:spPr>
          <a:xfrm rot="5400000">
            <a:off x="2799058" y="2515850"/>
            <a:ext cx="3117824" cy="1983544"/>
          </a:xfrm>
        </p:spPr>
      </p:pic>
      <p:sp>
        <p:nvSpPr>
          <p:cNvPr id="3" name="TextBox 2"/>
          <p:cNvSpPr txBox="1"/>
          <p:nvPr/>
        </p:nvSpPr>
        <p:spPr>
          <a:xfrm>
            <a:off x="6921304" y="1589650"/>
            <a:ext cx="40796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>
                <a:latin typeface="Letterjoin-Air Plus 33" panose="02000805000000020003" pitchFamily="50" charset="0"/>
              </a:rPr>
              <a:t>f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223889" y="4797083"/>
            <a:ext cx="9425354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528" y="1612260"/>
            <a:ext cx="798840" cy="79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4" y="1612260"/>
            <a:ext cx="1761089" cy="176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3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6062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e</a:t>
            </a:r>
            <a:r>
              <a:rPr lang="en-GB" dirty="0" smtClean="0">
                <a:latin typeface="Letterjoin-Air Plus 33" panose="02000805000000020003" pitchFamily="50" charset="0"/>
              </a:rPr>
              <a:t>, e, e, e…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start on the line, lift off the top and scoop out the egg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64" t="1567" r="4776" b="39868"/>
          <a:stretch/>
        </p:blipFill>
        <p:spPr>
          <a:xfrm rot="5400000">
            <a:off x="3068512" y="2599134"/>
            <a:ext cx="2682916" cy="2411772"/>
          </a:xfrm>
        </p:spPr>
      </p:pic>
      <p:cxnSp>
        <p:nvCxnSpPr>
          <p:cNvPr id="5" name="Straight Connector 4"/>
          <p:cNvCxnSpPr/>
          <p:nvPr/>
        </p:nvCxnSpPr>
        <p:spPr>
          <a:xfrm flipV="1">
            <a:off x="1308295" y="4811151"/>
            <a:ext cx="9551963" cy="14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21447847">
            <a:off x="6822831" y="942535"/>
            <a:ext cx="296828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e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897" y="1587933"/>
            <a:ext cx="656722" cy="875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071" y="1587933"/>
            <a:ext cx="1473397" cy="147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lllllllll</a:t>
            </a:r>
            <a:r>
              <a:rPr lang="en-GB" dirty="0" smtClean="0">
                <a:latin typeface="Letterjoin-Air Plus 33" panose="02000805000000020003" pitchFamily="50" charset="0"/>
              </a:rPr>
              <a:t>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the long leg, away we go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09" t="3968" r="2533" b="38471"/>
          <a:stretch/>
        </p:blipFill>
        <p:spPr>
          <a:xfrm rot="5400000">
            <a:off x="3017786" y="2773318"/>
            <a:ext cx="4119269" cy="2629268"/>
          </a:xfrm>
        </p:spPr>
      </p:pic>
      <p:sp>
        <p:nvSpPr>
          <p:cNvPr id="3" name="TextBox 2"/>
          <p:cNvSpPr txBox="1"/>
          <p:nvPr/>
        </p:nvSpPr>
        <p:spPr>
          <a:xfrm>
            <a:off x="6977575" y="1915771"/>
            <a:ext cx="327777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l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631852" y="5795889"/>
            <a:ext cx="83843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982" y="1365760"/>
            <a:ext cx="798840" cy="79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" y="1365760"/>
            <a:ext cx="2057399" cy="205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6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539" y="71681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h</a:t>
            </a:r>
            <a:r>
              <a:rPr lang="en-GB" dirty="0" smtClean="0">
                <a:latin typeface="Letterjoin-Air Plus 33" panose="02000805000000020003" pitchFamily="50" charset="0"/>
              </a:rPr>
              <a:t>, h, h, h…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down the horse’s head to his hooves, over his back and away we go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01" t="1568" r="3432" b="36402"/>
          <a:stretch/>
        </p:blipFill>
        <p:spPr>
          <a:xfrm rot="5400000">
            <a:off x="1968920" y="2747107"/>
            <a:ext cx="4245537" cy="2588455"/>
          </a:xfrm>
        </p:spPr>
      </p:pic>
      <p:sp>
        <p:nvSpPr>
          <p:cNvPr id="3" name="TextBox 2"/>
          <p:cNvSpPr txBox="1"/>
          <p:nvPr/>
        </p:nvSpPr>
        <p:spPr>
          <a:xfrm>
            <a:off x="7357404" y="2042379"/>
            <a:ext cx="323556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h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67618" y="5838092"/>
            <a:ext cx="9777047" cy="140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398" y="2001071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52" y="1918566"/>
            <a:ext cx="1695492" cy="169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 smtClean="0">
                <a:latin typeface="Letterjoin-Air Plus 33" panose="02000805000000020003" pitchFamily="50" charset="0"/>
              </a:rPr>
              <a:t>                           </a:t>
            </a:r>
            <a:r>
              <a:rPr lang="en-GB" sz="4000" dirty="0" err="1" smtClean="0">
                <a:latin typeface="Letterjoin-Air Plus 33" panose="02000805000000020003" pitchFamily="50" charset="0"/>
              </a:rPr>
              <a:t>mmmm</a:t>
            </a:r>
            <a:r>
              <a:rPr lang="en-GB" sz="4000" dirty="0" smtClean="0">
                <a:latin typeface="Letterjoin-Air Plus 33" panose="02000805000000020003" pitchFamily="50" charset="0"/>
              </a:rPr>
              <a:t>…. </a:t>
            </a:r>
            <a:br>
              <a:rPr lang="en-GB" sz="4000" dirty="0" smtClean="0">
                <a:latin typeface="Letterjoin-Air Plus 33" panose="02000805000000020003" pitchFamily="50" charset="0"/>
              </a:rPr>
            </a:br>
            <a:r>
              <a:rPr lang="en-GB" sz="4000" dirty="0" smtClean="0">
                <a:latin typeface="Letterjoin-Air Plus 33" panose="02000805000000020003" pitchFamily="50" charset="0"/>
              </a:rPr>
              <a:t>Up to the top and stop, down Maisy mountain, mountain </a:t>
            </a:r>
            <a:endParaRPr lang="en-GB" sz="4000" dirty="0">
              <a:latin typeface="Letterjoin-Air Plus 33" panose="02000805000000020003" pitchFamily="50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31" t="-4530" r="4777" b="1167"/>
          <a:stretch/>
        </p:blipFill>
        <p:spPr>
          <a:xfrm rot="5400000">
            <a:off x="2183249" y="1506973"/>
            <a:ext cx="2773228" cy="4675488"/>
          </a:xfrm>
        </p:spPr>
      </p:pic>
      <p:sp>
        <p:nvSpPr>
          <p:cNvPr id="2" name="TextBox 1"/>
          <p:cNvSpPr txBox="1"/>
          <p:nvPr/>
        </p:nvSpPr>
        <p:spPr>
          <a:xfrm>
            <a:off x="5633156" y="1952978"/>
            <a:ext cx="5305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619998" y="610136"/>
            <a:ext cx="272340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0" dirty="0" smtClean="0">
                <a:latin typeface="Letterjoin-Air Plus 33" panose="02000805000000020003" pitchFamily="50" charset="0"/>
              </a:rPr>
              <a:t>m</a:t>
            </a:r>
            <a:endParaRPr lang="en-GB" sz="40000" dirty="0">
              <a:latin typeface="Letterjoin-Air Plus 33" panose="02000805000000020003" pitchFamily="50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9317" y="4994031"/>
            <a:ext cx="10664483" cy="28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241" y="1018345"/>
            <a:ext cx="798840" cy="79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42" y="1692187"/>
            <a:ext cx="1466010" cy="146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0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800" dirty="0" err="1" smtClean="0">
                <a:latin typeface="Letterjoin-Air Plus 33" panose="02000805000000020003" pitchFamily="50" charset="0"/>
              </a:rPr>
              <a:t>Shhhhhh</a:t>
            </a:r>
            <a:r>
              <a:rPr lang="en-GB" sz="2800" dirty="0" smtClean="0">
                <a:latin typeface="Letterjoin-Air Plus 33" panose="02000805000000020003" pitchFamily="50" charset="0"/>
              </a:rPr>
              <a:t>…. says the horse to the hissing snake!</a:t>
            </a:r>
            <a:endParaRPr lang="en-GB" sz="28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1" t="668" r="11001" b="39850"/>
          <a:stretch/>
        </p:blipFill>
        <p:spPr>
          <a:xfrm rot="5400000">
            <a:off x="1101383" y="2283071"/>
            <a:ext cx="2672859" cy="2974145"/>
          </a:xfrm>
        </p:spPr>
      </p:pic>
      <p:sp>
        <p:nvSpPr>
          <p:cNvPr id="3" name="TextBox 2"/>
          <p:cNvSpPr txBox="1"/>
          <p:nvPr/>
        </p:nvSpPr>
        <p:spPr>
          <a:xfrm>
            <a:off x="6179150" y="2166426"/>
            <a:ext cx="574899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0" dirty="0" err="1" smtClean="0">
                <a:latin typeface="Letterjoin-Air Plus 33" panose="02000805000000020003" pitchFamily="50" charset="0"/>
              </a:rPr>
              <a:t>sh</a:t>
            </a:r>
            <a:endParaRPr lang="en-GB" sz="2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61182" y="4951828"/>
            <a:ext cx="10410092" cy="14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715" y="1361607"/>
            <a:ext cx="798840" cy="79884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23858" y="21289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8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rrrrrrr</a:t>
            </a:r>
            <a:r>
              <a:rPr lang="en-GB" dirty="0" smtClean="0">
                <a:latin typeface="Letterjoin-Air Plus 33" panose="02000805000000020003" pitchFamily="50" charset="0"/>
              </a:rPr>
              <a:t>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the robot’s back and curl over his arm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920" t="1568" r="6345" b="30142"/>
          <a:stretch/>
        </p:blipFill>
        <p:spPr>
          <a:xfrm rot="5400000">
            <a:off x="2929267" y="2555794"/>
            <a:ext cx="2936427" cy="2952182"/>
          </a:xfrm>
        </p:spPr>
      </p:pic>
      <p:sp>
        <p:nvSpPr>
          <p:cNvPr id="3" name="TextBox 2"/>
          <p:cNvSpPr txBox="1"/>
          <p:nvPr/>
        </p:nvSpPr>
        <p:spPr>
          <a:xfrm>
            <a:off x="7287065" y="1520253"/>
            <a:ext cx="396708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r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81684" y="5285463"/>
            <a:ext cx="97770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380" y="591036"/>
            <a:ext cx="798840" cy="79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31" y="1823085"/>
            <a:ext cx="1954258" cy="195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j</a:t>
            </a:r>
            <a:r>
              <a:rPr lang="en-GB" dirty="0" smtClean="0">
                <a:latin typeface="Letterjoin-Air Plus 33" panose="02000805000000020003" pitchFamily="50" charset="0"/>
              </a:rPr>
              <a:t>, j, j, j…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the jack-in-a-box, curl and dot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45" r="3431" b="31416"/>
          <a:stretch/>
        </p:blipFill>
        <p:spPr>
          <a:xfrm rot="5400000">
            <a:off x="2857077" y="2800795"/>
            <a:ext cx="3999251" cy="2771335"/>
          </a:xfrm>
        </p:spPr>
      </p:pic>
      <p:sp>
        <p:nvSpPr>
          <p:cNvPr id="3" name="TextBox 2"/>
          <p:cNvSpPr txBox="1"/>
          <p:nvPr/>
        </p:nvSpPr>
        <p:spPr>
          <a:xfrm>
            <a:off x="7624689" y="1477107"/>
            <a:ext cx="327777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 smtClean="0">
                <a:latin typeface="Letterjoin-Air Plus 33" panose="02000805000000020003" pitchFamily="50" charset="0"/>
              </a:rPr>
              <a:t>j</a:t>
            </a:r>
            <a:endParaRPr lang="en-GB" sz="3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67618" y="4656406"/>
            <a:ext cx="9734844" cy="70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920" y="1477107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08" y="1882885"/>
            <a:ext cx="1800841" cy="180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vvvv</a:t>
            </a:r>
            <a:r>
              <a:rPr lang="en-GB" dirty="0" smtClean="0">
                <a:latin typeface="Letterjoin-Air Plus 33" panose="02000805000000020003" pitchFamily="50" charset="0"/>
              </a:rPr>
              <a:t>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a wing, up a wing and away we go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39" r="4776" b="33176"/>
          <a:stretch/>
        </p:blipFill>
        <p:spPr>
          <a:xfrm rot="5400000">
            <a:off x="3166631" y="2651490"/>
            <a:ext cx="2998308" cy="2644726"/>
          </a:xfrm>
        </p:spPr>
      </p:pic>
      <p:sp>
        <p:nvSpPr>
          <p:cNvPr id="3" name="TextBox 2"/>
          <p:cNvSpPr txBox="1"/>
          <p:nvPr/>
        </p:nvSpPr>
        <p:spPr>
          <a:xfrm>
            <a:off x="6893169" y="1379577"/>
            <a:ext cx="384048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v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92702" y="5130718"/>
            <a:ext cx="9664504" cy="84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751" y="628486"/>
            <a:ext cx="798840" cy="79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39" y="1950777"/>
            <a:ext cx="1732524" cy="173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8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y</a:t>
            </a:r>
            <a:r>
              <a:rPr lang="en-GB" dirty="0" smtClean="0">
                <a:latin typeface="Letterjoin-Air Plus 33" panose="02000805000000020003" pitchFamily="50" charset="0"/>
              </a:rPr>
              <a:t>, y, y, y…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down a horn, up a horn and curl under his head, away we go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22" t="1567" r="6121" b="37020"/>
          <a:stretch/>
        </p:blipFill>
        <p:spPr>
          <a:xfrm rot="5400000">
            <a:off x="2737353" y="2814255"/>
            <a:ext cx="3382077" cy="2461846"/>
          </a:xfrm>
        </p:spPr>
      </p:pic>
      <p:cxnSp>
        <p:nvCxnSpPr>
          <p:cNvPr id="5" name="Straight Connector 4"/>
          <p:cNvCxnSpPr/>
          <p:nvPr/>
        </p:nvCxnSpPr>
        <p:spPr>
          <a:xfrm>
            <a:off x="838200" y="4965895"/>
            <a:ext cx="9642231" cy="28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61760" y="1690688"/>
            <a:ext cx="401867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 smtClean="0">
                <a:latin typeface="Letterjoin-Air Plus 33" panose="02000805000000020003" pitchFamily="50" charset="0"/>
              </a:rPr>
              <a:t>y</a:t>
            </a:r>
            <a:endParaRPr lang="en-GB" sz="30000" dirty="0">
              <a:latin typeface="Letterjoin-Air Plus 33" panose="02000805000000020003" pitchFamily="50" charset="0"/>
            </a:endParaRPr>
          </a:p>
        </p:txBody>
      </p: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754" y="2014848"/>
            <a:ext cx="656722" cy="875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30" y="1749302"/>
            <a:ext cx="1810955" cy="18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3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w</a:t>
            </a:r>
            <a:r>
              <a:rPr lang="en-GB" dirty="0" smtClean="0">
                <a:latin typeface="Letterjoin-Air Plus 33" panose="02000805000000020003" pitchFamily="50" charset="0"/>
              </a:rPr>
              <a:t>, w, w, w….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up, down up and away we go.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21" t="-1734" r="4104" b="25302"/>
          <a:stretch/>
        </p:blipFill>
        <p:spPr>
          <a:xfrm rot="5400000">
            <a:off x="3084232" y="2088663"/>
            <a:ext cx="2731696" cy="3291840"/>
          </a:xfrm>
        </p:spPr>
      </p:pic>
      <p:sp>
        <p:nvSpPr>
          <p:cNvPr id="3" name="TextBox 2"/>
          <p:cNvSpPr txBox="1"/>
          <p:nvPr/>
        </p:nvSpPr>
        <p:spPr>
          <a:xfrm>
            <a:off x="6096000" y="905605"/>
            <a:ext cx="406556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w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4768948"/>
            <a:ext cx="10261209" cy="28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687" y="1408902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71" y="1513526"/>
            <a:ext cx="1710418" cy="171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5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dirty="0" err="1">
                <a:latin typeface="Letterjoin-Air Plus 33" panose="02000805000000020003" pitchFamily="50" charset="0"/>
              </a:rPr>
              <a:t>t</a:t>
            </a:r>
            <a:r>
              <a:rPr lang="en-GB" sz="3200" dirty="0" err="1" smtClean="0">
                <a:latin typeface="Letterjoin-Air Plus 33" panose="02000805000000020003" pitchFamily="50" charset="0"/>
              </a:rPr>
              <a:t>hhhhh</a:t>
            </a:r>
            <a:r>
              <a:rPr lang="en-GB" sz="3200" dirty="0" smtClean="0">
                <a:latin typeface="Letterjoin-Air Plus 33" panose="02000805000000020003" pitchFamily="50" charset="0"/>
              </a:rPr>
              <a:t>…the princess in the tower is rescued by the horse, she says thankyou!”</a:t>
            </a:r>
            <a:endParaRPr lang="en-GB" sz="32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60" t="1867" r="12498" b="42962"/>
          <a:stretch/>
        </p:blipFill>
        <p:spPr>
          <a:xfrm rot="5400000">
            <a:off x="918135" y="2271936"/>
            <a:ext cx="3190802" cy="3350673"/>
          </a:xfrm>
        </p:spPr>
      </p:pic>
      <p:sp>
        <p:nvSpPr>
          <p:cNvPr id="3" name="TextBox 2"/>
          <p:cNvSpPr txBox="1"/>
          <p:nvPr/>
        </p:nvSpPr>
        <p:spPr>
          <a:xfrm>
            <a:off x="6358598" y="1946474"/>
            <a:ext cx="52613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 err="1" smtClean="0">
                <a:latin typeface="Letterjoin-Air Plus 33" panose="02000805000000020003" pitchFamily="50" charset="0"/>
              </a:rPr>
              <a:t>th</a:t>
            </a:r>
            <a:endParaRPr lang="en-GB" sz="3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731520" y="5317588"/>
            <a:ext cx="10522634" cy="56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314" y="1027906"/>
            <a:ext cx="798840" cy="79884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2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zzzzz</a:t>
            </a:r>
            <a:r>
              <a:rPr lang="en-GB" dirty="0" smtClean="0">
                <a:latin typeface="Letterjoin-Air Plus 33" panose="02000805000000020003" pitchFamily="50" charset="0"/>
              </a:rPr>
              <a:t>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zig, zag, zig, curl under away we go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46" t="-534" r="6120" b="46186"/>
          <a:stretch/>
        </p:blipFill>
        <p:spPr>
          <a:xfrm rot="5400000">
            <a:off x="1184075" y="2256019"/>
            <a:ext cx="2724352" cy="2250831"/>
          </a:xfrm>
        </p:spPr>
      </p:pic>
      <p:sp>
        <p:nvSpPr>
          <p:cNvPr id="3" name="TextBox 2"/>
          <p:cNvSpPr txBox="1"/>
          <p:nvPr/>
        </p:nvSpPr>
        <p:spPr>
          <a:xfrm>
            <a:off x="6894342" y="1252024"/>
            <a:ext cx="445945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 smtClean="0">
                <a:latin typeface="Letterjoin-Air Plus 33" panose="02000805000000020003" pitchFamily="50" charset="0"/>
              </a:rPr>
              <a:t>z</a:t>
            </a:r>
            <a:endParaRPr lang="en-GB" sz="3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39483" y="4473526"/>
            <a:ext cx="9298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228" y="1455410"/>
            <a:ext cx="798840" cy="79884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6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err="1">
                <a:latin typeface="Letterjoin-Air Plus 33" panose="02000805000000020003" pitchFamily="50" charset="0"/>
              </a:rPr>
              <a:t>c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h</a:t>
            </a:r>
            <a:r>
              <a:rPr lang="en-GB" sz="3600" dirty="0" smtClean="0">
                <a:latin typeface="Letterjoin-Air Plus 33" panose="02000805000000020003" pitchFamily="50" charset="0"/>
              </a:rPr>
              <a:t>,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</a:t>
            </a:r>
            <a:r>
              <a:rPr lang="en-GB" sz="3600" dirty="0" smtClean="0">
                <a:latin typeface="Letterjoin-Air Plus 33" panose="02000805000000020003" pitchFamily="50" charset="0"/>
              </a:rPr>
              <a:t>,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</a:t>
            </a:r>
            <a:r>
              <a:rPr lang="en-GB" sz="3600" dirty="0" smtClean="0">
                <a:latin typeface="Letterjoin-Air Plus 33" panose="02000805000000020003" pitchFamily="50" charset="0"/>
              </a:rPr>
              <a:t>,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</a:t>
            </a:r>
            <a:r>
              <a:rPr lang="en-GB" sz="3600" dirty="0" smtClean="0">
                <a:latin typeface="Letterjoin-Air Plus 33" panose="02000805000000020003" pitchFamily="50" charset="0"/>
              </a:rPr>
              <a:t>… the caterpillars hairs go up the horses nose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</a:t>
            </a:r>
            <a:r>
              <a:rPr lang="en-GB" sz="3600" dirty="0" smtClean="0">
                <a:latin typeface="Letterjoin-Air Plus 33" panose="02000805000000020003" pitchFamily="50" charset="0"/>
              </a:rPr>
              <a:t>,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</a:t>
            </a:r>
            <a:r>
              <a:rPr lang="en-GB" sz="3600" dirty="0" smtClean="0">
                <a:latin typeface="Letterjoin-Air Plus 33" panose="02000805000000020003" pitchFamily="50" charset="0"/>
              </a:rPr>
              <a:t>,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</a:t>
            </a:r>
            <a:r>
              <a:rPr lang="en-GB" sz="3600" dirty="0" smtClean="0">
                <a:latin typeface="Letterjoin-Air Plus 33" panose="02000805000000020003" pitchFamily="50" charset="0"/>
              </a:rPr>
              <a:t>, </a:t>
            </a:r>
            <a:r>
              <a:rPr lang="en-GB" sz="3600" dirty="0" err="1" smtClean="0">
                <a:latin typeface="Letterjoin-Air Plus 33" panose="02000805000000020003" pitchFamily="50" charset="0"/>
              </a:rPr>
              <a:t>choo</a:t>
            </a:r>
            <a:r>
              <a:rPr lang="en-GB" dirty="0" smtClean="0"/>
              <a:t>!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76" r="13827" b="32100"/>
          <a:stretch/>
        </p:blipFill>
        <p:spPr>
          <a:xfrm rot="5400000">
            <a:off x="1520811" y="2390008"/>
            <a:ext cx="2973468" cy="3876801"/>
          </a:xfrm>
        </p:spPr>
      </p:pic>
      <p:sp>
        <p:nvSpPr>
          <p:cNvPr id="3" name="TextBox 2"/>
          <p:cNvSpPr txBox="1"/>
          <p:nvPr/>
        </p:nvSpPr>
        <p:spPr>
          <a:xfrm>
            <a:off x="6457070" y="2264898"/>
            <a:ext cx="547233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 err="1" smtClean="0">
                <a:latin typeface="Letterjoin-Air Plus 33" panose="02000805000000020003" pitchFamily="50" charset="0"/>
              </a:rPr>
              <a:t>ch</a:t>
            </a:r>
            <a:endParaRPr lang="en-GB" sz="3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69145" y="5542671"/>
            <a:ext cx="10410092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85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>
                <a:latin typeface="Letterjoin-Air Plus 33" panose="02000805000000020003" pitchFamily="50" charset="0"/>
              </a:rPr>
              <a:t>q</a:t>
            </a:r>
            <a:r>
              <a:rPr lang="en-GB" dirty="0" err="1" smtClean="0">
                <a:latin typeface="Letterjoin-Air Plus 33" panose="02000805000000020003" pitchFamily="50" charset="0"/>
              </a:rPr>
              <a:t>u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qu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qu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qu</a:t>
            </a:r>
            <a:r>
              <a:rPr lang="en-GB" dirty="0" smtClean="0">
                <a:latin typeface="Letterjoin-Air Plus 33" panose="02000805000000020003" pitchFamily="50" charset="0"/>
              </a:rPr>
              <a:t>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back round the queen’s face, up past her earrings, straight down her hair and flick away we go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51" t="967" r="5673" b="22534"/>
          <a:stretch/>
        </p:blipFill>
        <p:spPr>
          <a:xfrm rot="5400000">
            <a:off x="2701601" y="2439976"/>
            <a:ext cx="2532186" cy="3374447"/>
          </a:xfrm>
        </p:spPr>
      </p:pic>
      <p:sp>
        <p:nvSpPr>
          <p:cNvPr id="3" name="TextBox 2"/>
          <p:cNvSpPr txBox="1"/>
          <p:nvPr/>
        </p:nvSpPr>
        <p:spPr>
          <a:xfrm>
            <a:off x="6627222" y="1782731"/>
            <a:ext cx="626950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0" dirty="0" err="1" smtClean="0">
                <a:latin typeface="Letterjoin-Air Plus 33" panose="02000805000000020003" pitchFamily="50" charset="0"/>
              </a:rPr>
              <a:t>qu</a:t>
            </a:r>
            <a:endParaRPr lang="en-GB" sz="2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89317" y="4501662"/>
            <a:ext cx="10452295" cy="984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251" y="1782731"/>
            <a:ext cx="656722" cy="8756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43" y="1890237"/>
            <a:ext cx="1536246" cy="15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Letterjoin-Air Plus 33" panose="02000805000000020003" pitchFamily="50" charset="0"/>
              </a:rPr>
              <a:t>a, a, a, a…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4000" dirty="0" smtClean="0">
                <a:latin typeface="Letterjoin-Air Plus 33" panose="02000805000000020003" pitchFamily="50" charset="0"/>
              </a:rPr>
              <a:t>Up to the top and stop, back around the apple and down the leaf</a:t>
            </a:r>
            <a:endParaRPr lang="en-GB" sz="40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18" t="2339" r="5448" b="267"/>
          <a:stretch/>
        </p:blipFill>
        <p:spPr>
          <a:xfrm rot="5400000">
            <a:off x="940208" y="1591974"/>
            <a:ext cx="3165231" cy="5045649"/>
          </a:xfrm>
        </p:spPr>
      </p:pic>
      <p:sp>
        <p:nvSpPr>
          <p:cNvPr id="3" name="TextBox 2"/>
          <p:cNvSpPr txBox="1"/>
          <p:nvPr/>
        </p:nvSpPr>
        <p:spPr>
          <a:xfrm>
            <a:off x="6780627" y="365125"/>
            <a:ext cx="340555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0" dirty="0" smtClean="0">
                <a:latin typeface="Letterjoin-Air Plus 33" panose="02000805000000020003" pitchFamily="50" charset="0"/>
              </a:rPr>
              <a:t>a</a:t>
            </a:r>
            <a:endParaRPr lang="en-GB" sz="4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08295" y="5219114"/>
            <a:ext cx="10045505" cy="1266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78" y="1235806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9157"/>
            <a:ext cx="1464556" cy="146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6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xxxx</a:t>
            </a:r>
            <a:r>
              <a:rPr lang="en-GB" dirty="0" smtClean="0">
                <a:latin typeface="Letterjoin-Air Plus 33" panose="02000805000000020003" pitchFamily="50" charset="0"/>
              </a:rPr>
              <a:t>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curl down an arm and a leg then repeat on the other side.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05" t="2767" r="5449" b="35300"/>
          <a:stretch/>
        </p:blipFill>
        <p:spPr>
          <a:xfrm rot="5400000">
            <a:off x="2731950" y="2405514"/>
            <a:ext cx="2768478" cy="2751340"/>
          </a:xfrm>
        </p:spPr>
      </p:pic>
      <p:cxnSp>
        <p:nvCxnSpPr>
          <p:cNvPr id="5" name="Straight Connector 4"/>
          <p:cNvCxnSpPr/>
          <p:nvPr/>
        </p:nvCxnSpPr>
        <p:spPr>
          <a:xfrm>
            <a:off x="1026941" y="4864564"/>
            <a:ext cx="96926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66560" y="1041973"/>
            <a:ext cx="354505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x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pic>
        <p:nvPicPr>
          <p:cNvPr id="8" name="Picture 7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630" y="1270393"/>
            <a:ext cx="798840" cy="798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31" y="1690688"/>
            <a:ext cx="1710418" cy="171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6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dirty="0">
                <a:latin typeface="Letterjoin-Air Plus 33" panose="02000805000000020003" pitchFamily="50" charset="0"/>
              </a:rPr>
              <a:t>n</a:t>
            </a:r>
            <a:r>
              <a:rPr lang="en-GB" sz="4000" dirty="0" smtClean="0">
                <a:latin typeface="Letterjoin-Air Plus 33" panose="02000805000000020003" pitchFamily="50" charset="0"/>
              </a:rPr>
              <a:t>g, ng, ng, ng, a thing on a string</a:t>
            </a:r>
            <a:endParaRPr lang="en-GB" sz="40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90" t="1872" r="6321" b="1505"/>
          <a:stretch/>
        </p:blipFill>
        <p:spPr>
          <a:xfrm rot="5400000">
            <a:off x="690358" y="2190412"/>
            <a:ext cx="4815430" cy="4519746"/>
          </a:xfrm>
        </p:spPr>
      </p:pic>
      <p:sp>
        <p:nvSpPr>
          <p:cNvPr id="3" name="TextBox 2"/>
          <p:cNvSpPr txBox="1"/>
          <p:nvPr/>
        </p:nvSpPr>
        <p:spPr>
          <a:xfrm>
            <a:off x="6916615" y="1141412"/>
            <a:ext cx="464233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0" dirty="0" smtClean="0">
                <a:latin typeface="Letterjoin-Air Plus 33" panose="02000805000000020003" pitchFamily="50" charset="0"/>
              </a:rPr>
              <a:t>ng</a:t>
            </a:r>
            <a:endParaRPr lang="en-GB" sz="2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33046" y="3868616"/>
            <a:ext cx="108770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latin typeface="Letterjoin-Air Plus 33" panose="02000805000000020003" pitchFamily="50" charset="0"/>
              </a:rPr>
              <a:t>n</a:t>
            </a:r>
            <a:r>
              <a:rPr lang="en-GB" dirty="0" err="1" smtClean="0">
                <a:latin typeface="Letterjoin-Air Plus 33" panose="02000805000000020003" pitchFamily="50" charset="0"/>
              </a:rPr>
              <a:t>k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nk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nk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nk</a:t>
            </a:r>
            <a:r>
              <a:rPr lang="en-GB" dirty="0" smtClean="0">
                <a:latin typeface="Letterjoin-Air Plus 33" panose="02000805000000020003" pitchFamily="50" charset="0"/>
              </a:rPr>
              <a:t>, “I think I stink!”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63" t="66" r="6794" b="1768"/>
          <a:stretch/>
        </p:blipFill>
        <p:spPr>
          <a:xfrm rot="5400000">
            <a:off x="801748" y="1867817"/>
            <a:ext cx="4840846" cy="4767942"/>
          </a:xfrm>
        </p:spPr>
      </p:pic>
      <p:sp>
        <p:nvSpPr>
          <p:cNvPr id="3" name="TextBox 2"/>
          <p:cNvSpPr txBox="1"/>
          <p:nvPr/>
        </p:nvSpPr>
        <p:spPr>
          <a:xfrm>
            <a:off x="6822831" y="1027906"/>
            <a:ext cx="524724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0" dirty="0" err="1" smtClean="0">
                <a:latin typeface="Letterjoin-Air Plus 33" panose="02000805000000020003" pitchFamily="50" charset="0"/>
              </a:rPr>
              <a:t>nk</a:t>
            </a:r>
            <a:endParaRPr lang="en-GB" sz="2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689317" y="3756074"/>
            <a:ext cx="10664483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Letterjoin-Air Plus 33" panose="02000805000000020003" pitchFamily="50" charset="0"/>
              </a:rPr>
              <a:t>                        </a:t>
            </a:r>
            <a:r>
              <a:rPr lang="en-GB" dirty="0" err="1" smtClean="0">
                <a:latin typeface="Letterjoin-Air Plus 33" panose="02000805000000020003" pitchFamily="50" charset="0"/>
              </a:rPr>
              <a:t>sssss</a:t>
            </a:r>
            <a:r>
              <a:rPr lang="en-GB" dirty="0" smtClean="0">
                <a:latin typeface="Letterjoin-Air Plus 33" panose="02000805000000020003" pitchFamily="50" charset="0"/>
              </a:rPr>
              <a:t>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slither down the snake and away we go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57" t="103" r="5673" b="27497"/>
          <a:stretch/>
        </p:blipFill>
        <p:spPr>
          <a:xfrm rot="5400000">
            <a:off x="2379626" y="2025953"/>
            <a:ext cx="3299564" cy="3643532"/>
          </a:xfrm>
        </p:spPr>
      </p:pic>
      <p:sp>
        <p:nvSpPr>
          <p:cNvPr id="3" name="TextBox 2"/>
          <p:cNvSpPr txBox="1"/>
          <p:nvPr/>
        </p:nvSpPr>
        <p:spPr>
          <a:xfrm>
            <a:off x="6485205" y="196953"/>
            <a:ext cx="455910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0" dirty="0" smtClean="0">
                <a:latin typeface="Letterjoin-Air Plus 33" panose="02000805000000020003" pitchFamily="50" charset="0"/>
              </a:rPr>
              <a:t>s</a:t>
            </a:r>
            <a:endParaRPr lang="en-GB" sz="4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70670" y="5106572"/>
            <a:ext cx="10383130" cy="42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241" y="1018345"/>
            <a:ext cx="798840" cy="798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9" y="1817185"/>
            <a:ext cx="1513303" cy="15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52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d</a:t>
            </a:r>
            <a:r>
              <a:rPr lang="en-GB" dirty="0" smtClean="0">
                <a:latin typeface="Letterjoin-Air Plus 33" panose="02000805000000020003" pitchFamily="50" charset="0"/>
              </a:rPr>
              <a:t>, d, d, d…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100" dirty="0" smtClean="0">
                <a:latin typeface="Letterjoin-Air Plus 33" panose="02000805000000020003" pitchFamily="50" charset="0"/>
              </a:rPr>
              <a:t>Up to the top and stop, back round the dinosaurs bottom, up his tall neck and down to his feet.</a:t>
            </a:r>
            <a:endParaRPr lang="en-GB" sz="31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90" t="618" r="5225" b="29592"/>
          <a:stretch/>
        </p:blipFill>
        <p:spPr>
          <a:xfrm rot="5400000">
            <a:off x="1333964" y="2326915"/>
            <a:ext cx="3816106" cy="2996419"/>
          </a:xfrm>
        </p:spPr>
      </p:pic>
      <p:sp>
        <p:nvSpPr>
          <p:cNvPr id="3" name="TextBox 2"/>
          <p:cNvSpPr txBox="1"/>
          <p:nvPr/>
        </p:nvSpPr>
        <p:spPr>
          <a:xfrm>
            <a:off x="5936565" y="1520254"/>
            <a:ext cx="419217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d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39481" y="5331655"/>
            <a:ext cx="9594168" cy="70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173" y="1690688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26" y="1721449"/>
            <a:ext cx="1462928" cy="146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1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t</a:t>
            </a:r>
            <a:r>
              <a:rPr lang="en-GB" dirty="0" smtClean="0">
                <a:latin typeface="Letterjoin-Air Plus 33" panose="02000805000000020003" pitchFamily="50" charset="0"/>
              </a:rPr>
              <a:t>, t, t, t… 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the tall tower, across the tower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56" t="3669" r="5000" b="37244"/>
          <a:stretch/>
        </p:blipFill>
        <p:spPr>
          <a:xfrm rot="5400000">
            <a:off x="1978173" y="2368211"/>
            <a:ext cx="3644896" cy="2771335"/>
          </a:xfrm>
        </p:spPr>
      </p:pic>
      <p:sp>
        <p:nvSpPr>
          <p:cNvPr id="3" name="TextBox 2"/>
          <p:cNvSpPr txBox="1"/>
          <p:nvPr/>
        </p:nvSpPr>
        <p:spPr>
          <a:xfrm>
            <a:off x="7033846" y="2011679"/>
            <a:ext cx="505030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0" dirty="0" smtClean="0">
                <a:latin typeface="Letterjoin-Air Plus 33" panose="02000805000000020003" pitchFamily="50" charset="0"/>
              </a:rPr>
              <a:t>t</a:t>
            </a:r>
            <a:endParaRPr lang="en-GB" sz="3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378634" y="5341194"/>
            <a:ext cx="94816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897" y="1252873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77" y="1841572"/>
            <a:ext cx="1603738" cy="160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i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>
                <a:latin typeface="Letterjoin-Air Plus 33" panose="02000805000000020003" pitchFamily="50" charset="0"/>
              </a:rPr>
              <a:t>i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>
                <a:latin typeface="Letterjoin-Air Plus 33" panose="02000805000000020003" pitchFamily="50" charset="0"/>
              </a:rPr>
              <a:t>i</a:t>
            </a:r>
            <a:r>
              <a:rPr lang="en-GB" dirty="0" smtClean="0">
                <a:latin typeface="Letterjoin-Air Plus 33" panose="02000805000000020003" pitchFamily="50" charset="0"/>
              </a:rPr>
              <a:t>, </a:t>
            </a:r>
            <a:r>
              <a:rPr lang="en-GB" dirty="0" err="1" smtClean="0">
                <a:latin typeface="Letterjoin-Air Plus 33" panose="02000805000000020003" pitchFamily="50" charset="0"/>
              </a:rPr>
              <a:t>i</a:t>
            </a:r>
            <a:r>
              <a:rPr lang="en-GB" dirty="0" smtClean="0">
                <a:latin typeface="Letterjoin-Air Plus 33" panose="02000805000000020003" pitchFamily="50" charset="0"/>
              </a:rPr>
              <a:t>…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the insect’s body and dot for his head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25" t="2768" r="3879" b="35595"/>
          <a:stretch/>
        </p:blipFill>
        <p:spPr>
          <a:xfrm rot="5400000">
            <a:off x="1967527" y="2724031"/>
            <a:ext cx="3896628" cy="2743202"/>
          </a:xfrm>
        </p:spPr>
      </p:pic>
      <p:sp>
        <p:nvSpPr>
          <p:cNvPr id="3" name="TextBox 2"/>
          <p:cNvSpPr txBox="1"/>
          <p:nvPr/>
        </p:nvSpPr>
        <p:spPr>
          <a:xfrm>
            <a:off x="6827520" y="1378633"/>
            <a:ext cx="386392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0" dirty="0" err="1" smtClean="0">
                <a:latin typeface="Letterjoin-Air Plus 33" panose="02000805000000020003" pitchFamily="50" charset="0"/>
              </a:rPr>
              <a:t>i</a:t>
            </a:r>
            <a:endParaRPr lang="en-GB" sz="40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448972" y="5736464"/>
            <a:ext cx="8623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632" y="1828567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1828567"/>
            <a:ext cx="1768073" cy="176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1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err="1" smtClean="0">
                <a:latin typeface="Letterjoin-Air Plus 33" panose="02000805000000020003" pitchFamily="50" charset="0"/>
              </a:rPr>
              <a:t>nnnn</a:t>
            </a:r>
            <a:r>
              <a:rPr lang="en-GB" dirty="0" smtClean="0">
                <a:latin typeface="Letterjoin-Air Plus 33" panose="02000805000000020003" pitchFamily="50" charset="0"/>
              </a:rPr>
              <a:t>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dirty="0" smtClean="0">
                <a:latin typeface="Letterjoin-Air Plus 33" panose="02000805000000020003" pitchFamily="50" charset="0"/>
              </a:rPr>
              <a:t>Up to the top and stop, down </a:t>
            </a:r>
            <a:r>
              <a:rPr lang="en-GB" dirty="0" err="1" smtClean="0">
                <a:latin typeface="Letterjoin-Air Plus 33" panose="02000805000000020003" pitchFamily="50" charset="0"/>
              </a:rPr>
              <a:t>Nobby</a:t>
            </a:r>
            <a:r>
              <a:rPr lang="en-GB" dirty="0" smtClean="0">
                <a:latin typeface="Letterjoin-Air Plus 33" panose="02000805000000020003" pitchFamily="50" charset="0"/>
              </a:rPr>
              <a:t> and over his net, away we go</a:t>
            </a:r>
            <a:endParaRPr lang="en-GB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39" t="3668" r="2982" b="35823"/>
          <a:stretch/>
        </p:blipFill>
        <p:spPr>
          <a:xfrm rot="5400000">
            <a:off x="2061528" y="2447246"/>
            <a:ext cx="3363301" cy="2826434"/>
          </a:xfrm>
        </p:spPr>
      </p:pic>
      <p:cxnSp>
        <p:nvCxnSpPr>
          <p:cNvPr id="5" name="Straight Connector 4"/>
          <p:cNvCxnSpPr/>
          <p:nvPr/>
        </p:nvCxnSpPr>
        <p:spPr>
          <a:xfrm flipV="1">
            <a:off x="1364566" y="5162843"/>
            <a:ext cx="9172136" cy="28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316394" y="736530"/>
            <a:ext cx="38826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0" dirty="0" smtClean="0">
                <a:latin typeface="Letterjoin-Air Plus 33" panose="02000805000000020003" pitchFamily="50" charset="0"/>
              </a:rPr>
              <a:t>n</a:t>
            </a:r>
            <a:endParaRPr lang="en-GB" sz="40000" dirty="0">
              <a:latin typeface="Letterjoin-Air Plus 33" panose="02000805000000020003" pitchFamily="50" charset="0"/>
            </a:endParaRPr>
          </a:p>
        </p:txBody>
      </p:sp>
      <p:pic>
        <p:nvPicPr>
          <p:cNvPr id="7" name="Picture 6" descr="Be My Valentine (#15) | Free SV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702" y="1379971"/>
            <a:ext cx="798840" cy="7988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4" y="1779391"/>
            <a:ext cx="1655989" cy="165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7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>
                <a:latin typeface="Letterjoin-Air Plus 33" panose="02000805000000020003" pitchFamily="50" charset="0"/>
              </a:rPr>
              <a:t>p</a:t>
            </a:r>
            <a:r>
              <a:rPr lang="en-GB" dirty="0" smtClean="0">
                <a:latin typeface="Letterjoin-Air Plus 33" panose="02000805000000020003" pitchFamily="50" charset="0"/>
              </a:rPr>
              <a:t>, p, p, p….</a:t>
            </a:r>
            <a:br>
              <a:rPr lang="en-GB" dirty="0" smtClean="0">
                <a:latin typeface="Letterjoin-Air Plus 33" panose="02000805000000020003" pitchFamily="50" charset="0"/>
              </a:rPr>
            </a:br>
            <a:r>
              <a:rPr lang="en-GB" sz="3600" dirty="0" smtClean="0">
                <a:latin typeface="Letterjoin-Air Plus 33" panose="02000805000000020003" pitchFamily="50" charset="0"/>
              </a:rPr>
              <a:t>Up to the top and stop, down the pirate’s plait, up round his face and away we go</a:t>
            </a:r>
            <a:endParaRPr lang="en-GB" sz="3600" dirty="0">
              <a:latin typeface="Letterjoin-Air Plus 33" panose="02000805000000020003" pitchFamily="50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51" t="-233" r="2983" b="34614"/>
          <a:stretch/>
        </p:blipFill>
        <p:spPr>
          <a:xfrm rot="5400000">
            <a:off x="2282581" y="2394134"/>
            <a:ext cx="3885248" cy="2954215"/>
          </a:xfrm>
        </p:spPr>
      </p:pic>
      <p:sp>
        <p:nvSpPr>
          <p:cNvPr id="3" name="TextBox 2"/>
          <p:cNvSpPr txBox="1"/>
          <p:nvPr/>
        </p:nvSpPr>
        <p:spPr>
          <a:xfrm>
            <a:off x="6917033" y="773722"/>
            <a:ext cx="416403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0" dirty="0" smtClean="0">
                <a:latin typeface="Letterjoin-Air Plus 33" panose="02000805000000020003" pitchFamily="50" charset="0"/>
              </a:rPr>
              <a:t>p</a:t>
            </a:r>
            <a:endParaRPr lang="en-GB" sz="35000" dirty="0">
              <a:latin typeface="Letterjoin-Air Plus 33" panose="02000805000000020003" pitchFamily="50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533378" y="4614203"/>
            <a:ext cx="8918917" cy="56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3D basket &lt;strong&gt;ball&lt;/strong&gt; player &lt;strong&gt;bouncing&lt;/strong&gt; the &lt;strong&gt;ball&lt;/strong&gt; isolated over a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078" y="1690688"/>
            <a:ext cx="656722" cy="8756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03" y="1767840"/>
            <a:ext cx="1703344" cy="170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0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863</Words>
  <Application>Microsoft Office PowerPoint</Application>
  <PresentationFormat>Widescreen</PresentationFormat>
  <Paragraphs>67</Paragraphs>
  <Slides>32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Letterjoin-Air Plus 33</vt:lpstr>
      <vt:lpstr>Office Theme</vt:lpstr>
      <vt:lpstr>Set 1 Phonics – Speed Sounds</vt:lpstr>
      <vt:lpstr>                           mmmm….  Up to the top and stop, down Maisy mountain, mountain </vt:lpstr>
      <vt:lpstr>a, a, a, a… Up to the top and stop, back around the apple and down the leaf</vt:lpstr>
      <vt:lpstr>                        sssss…. Up to the top and stop, slither down the snake and away we go</vt:lpstr>
      <vt:lpstr>d, d, d, d… Up to the top and stop, back round the dinosaurs bottom, up his tall neck and down to his feet.</vt:lpstr>
      <vt:lpstr>t, t, t, t…  Up to the top and stop, down the tall tower, across the tower</vt:lpstr>
      <vt:lpstr>i, i, i, i… Up to the top and stop, down the insect’s body and dot for his head</vt:lpstr>
      <vt:lpstr>nnnn…. Up to the top and stop, down Nobby and over his net, away we go</vt:lpstr>
      <vt:lpstr>p, p, p, p…. Up to the top and stop, down the pirate’s plait, up round his face and away we go</vt:lpstr>
      <vt:lpstr>g, g, g, g… Up to the top and stop, back round the girl’s face, down her hair and give her a curl.</vt:lpstr>
      <vt:lpstr>o, o, o, o….  Up to the top and stop, backwards, all around the orange and away we go</vt:lpstr>
      <vt:lpstr>c, c, c, c…. Up to the top and stop, curl back around the caterpillar</vt:lpstr>
      <vt:lpstr>k, k, k, k… Up to the top and stop, down the kangaroo’s body, up round his tail and kick out his leg</vt:lpstr>
      <vt:lpstr>u, u, u, u… Up to the top and stop, down and under, up to the top and down to draw the puddle. </vt:lpstr>
      <vt:lpstr>b, b, b, b…. Up to the top and stop, down the laces to the heal, over the toe and away we go</vt:lpstr>
      <vt:lpstr>fffff…..  Up to the top loop down the stem and loop back to draw the leaves</vt:lpstr>
      <vt:lpstr>e, e, e, e… start on the line, lift off the top and scoop out the egg</vt:lpstr>
      <vt:lpstr>lllllllll…. Up to the top and stop, down the long leg, away we go</vt:lpstr>
      <vt:lpstr>h, h, h, h… Up to the top and stop, down the horse’s head to his hooves, over his back and away we go</vt:lpstr>
      <vt:lpstr>Shhhhhh…. says the horse to the hissing snake!</vt:lpstr>
      <vt:lpstr>rrrrrrr…. Up to the top and stop, down the robot’s back and curl over his arm</vt:lpstr>
      <vt:lpstr>j, j, j, j… Up to the top and stop, down the jack-in-a-box, curl and dot</vt:lpstr>
      <vt:lpstr>vvvv…. Up to the top and stop, down a wing, up a wing and away we go</vt:lpstr>
      <vt:lpstr>y, y, y, y… Up to the top and stop, down a horn, up a horn and curl under his head, away we go</vt:lpstr>
      <vt:lpstr>w, w, w, w…. Up to the top and stop, down up, down up and away we go.</vt:lpstr>
      <vt:lpstr>thhhhh…the princess in the tower is rescued by the horse, she says thankyou!”</vt:lpstr>
      <vt:lpstr>zzzzz… Up to the top and stop, zig, zag, zig, curl under away we go</vt:lpstr>
      <vt:lpstr>ch, ch, ch, ch… the caterpillars hairs go up the horses nose ch, ch, ch, choo!</vt:lpstr>
      <vt:lpstr>qu, qu, qu, qu… Up to the top and stop, back round the queen’s face, up past her earrings, straight down her hair and flick away we go</vt:lpstr>
      <vt:lpstr>xxxx…. Up to the top and stop, curl down an arm and a leg then repeat on the other side.</vt:lpstr>
      <vt:lpstr>ng, ng, ng, ng, a thing on a string</vt:lpstr>
      <vt:lpstr>nk, nk, nk, nk, “I think I stink!”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 2 Phonics – Speed Sounds</dc:title>
  <dc:creator>L West</dc:creator>
  <cp:lastModifiedBy>Lisa West</cp:lastModifiedBy>
  <cp:revision>39</cp:revision>
  <dcterms:created xsi:type="dcterms:W3CDTF">2020-03-25T18:58:13Z</dcterms:created>
  <dcterms:modified xsi:type="dcterms:W3CDTF">2023-09-17T17:38:22Z</dcterms:modified>
</cp:coreProperties>
</file>